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8288000" cy="10287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18" name="Google Shape;18;p1"/>
          <p:cNvSpPr txBox="1"/>
          <p:nvPr/>
        </p:nvSpPr>
        <p:spPr>
          <a:xfrm>
            <a:off x="1966405" y="3579943"/>
            <a:ext cx="147738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74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District Awards</a:t>
            </a:r>
            <a:endParaRPr/>
          </a:p>
        </p:txBody>
      </p:sp>
      <p:sp>
        <p:nvSpPr>
          <p:cNvPr id="19" name="Google Shape;19;p1"/>
          <p:cNvSpPr txBox="1"/>
          <p:nvPr/>
        </p:nvSpPr>
        <p:spPr>
          <a:xfrm>
            <a:off x="3278460" y="5629940"/>
            <a:ext cx="121497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67" b="1" i="0" u="none" strike="noStrike" cap="none">
                <a:solidFill>
                  <a:srgbClr val="772432"/>
                </a:solidFill>
                <a:latin typeface="Montserrat"/>
                <a:ea typeface="Montserrat"/>
                <a:cs typeface="Montserrat"/>
                <a:sym typeface="Montserrat"/>
              </a:rPr>
              <a:t>2024 - 2025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AREA DIRECTOR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197687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636182"/>
            <a:ext cx="1600560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Awarded to the Area Director that scores the highest number of points in the below tracker.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4238052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4819077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June,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5900247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6461588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After the Program Year 2024 - 2025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953247"/>
          <a:ext cx="16286292" cy="5524500"/>
        </p:xfrm>
        <a:graphic>
          <a:graphicData uri="http://schemas.openxmlformats.org/drawingml/2006/table">
            <a:tbl>
              <a:tblPr/>
              <a:tblGrid>
                <a:gridCol w="191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75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 rowSpan="4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Distinguished Area 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5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Distinguished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5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Select Distinguished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75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President’s Distinguished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Area Director Visit Reports (submitted within deadline)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AREA DIRECTOR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2092734"/>
          <a:ext cx="16287957" cy="6876730"/>
        </p:xfrm>
        <a:graphic>
          <a:graphicData uri="http://schemas.openxmlformats.org/drawingml/2006/table">
            <a:tbl>
              <a:tblPr/>
              <a:tblGrid>
                <a:gridCol w="202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2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976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494">
                <a:tc rowSpan="6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Attendance at District Meetings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DOTP 1 (June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DEC (September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DOTP 2 (November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DOTP 3 (December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DEC (May 2025)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D699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AREA DIRECTOR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837086"/>
          <a:ext cx="16148470" cy="5840846"/>
        </p:xfrm>
        <a:graphic>
          <a:graphicData uri="http://schemas.openxmlformats.org/drawingml/2006/table">
            <a:tbl>
              <a:tblPr/>
              <a:tblGrid>
                <a:gridCol w="166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40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176">
                <a:tc row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Distinguished Clubs (% of Distinguished Clubs from base)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0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For every club chartered that achieves Distinguished 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3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Member Retention (Retention % of members from base membership)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3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Membership Growth (% of Clubs from base that have 20 or more members)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AREA DIRECTOR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953247"/>
          <a:ext cx="15763217" cy="6877049"/>
        </p:xfrm>
        <a:graphic>
          <a:graphicData uri="http://schemas.openxmlformats.org/drawingml/2006/table">
            <a:tbl>
              <a:tblPr/>
              <a:tblGrid>
                <a:gridCol w="232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49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494">
                <a:tc rowSpan="6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One Club Chartered in the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Two Clubs Chartered in the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Three Clubs Chartered in the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Four Clubs Chartered in the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0085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This pattern will continue rewarding more points for each additional club that is chartered.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AREA DIRECTOR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953247"/>
          <a:ext cx="15763217" cy="4610100"/>
        </p:xfrm>
        <a:graphic>
          <a:graphicData uri="http://schemas.openxmlformats.org/drawingml/2006/table">
            <a:tbl>
              <a:tblPr/>
              <a:tblGrid>
                <a:gridCol w="232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0">
                <a:tc rowSpan="4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Personal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One Educational 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Two Educational Levels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Three Educational Levels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AREA DIRECTOR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DIRECTOR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197687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636182"/>
            <a:ext cx="1600560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Awarded to the Division Director that scores the highest number of points in the below tracker.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4238052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4819077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June,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5900247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6461588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After the Program Year 2024 - 2025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953247"/>
          <a:ext cx="16286292" cy="4610100"/>
        </p:xfrm>
        <a:graphic>
          <a:graphicData uri="http://schemas.openxmlformats.org/drawingml/2006/table">
            <a:tbl>
              <a:tblPr/>
              <a:tblGrid>
                <a:gridCol w="208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7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0">
                <a:tc rowSpan="4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Distinguished Division 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Distinguished Division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Select Distinguished Division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President’s Distinguished Division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DIRECTOR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2381568"/>
          <a:ext cx="16287957" cy="6876730"/>
        </p:xfrm>
        <a:graphic>
          <a:graphicData uri="http://schemas.openxmlformats.org/drawingml/2006/table">
            <a:tbl>
              <a:tblPr/>
              <a:tblGrid>
                <a:gridCol w="181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976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494">
                <a:tc rowSpan="6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Attendance at District Meetings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DOTP 1 (June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DEC (September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DOTP 2 (November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DOTP 3 (December 2024)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DEC (May 2025)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D699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DIRECTOR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837086"/>
          <a:ext cx="16148470" cy="6195289"/>
        </p:xfrm>
        <a:graphic>
          <a:graphicData uri="http://schemas.openxmlformats.org/drawingml/2006/table">
            <a:tbl>
              <a:tblPr/>
              <a:tblGrid>
                <a:gridCol w="166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058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696">
                <a:tc row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Distinguished Clubs (% of Distinguished Clubs from base)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696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For every club chartered that achieves Distinguished 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91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Member Retention (Retention % of members from base membership)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91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Membership Growth (% of Clubs from base that have 20 or more members)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DIRECTOR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2873068" y="3375253"/>
            <a:ext cx="12541863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Montserrat Bold"/>
              </a:rPr>
              <a:t>District Director’s Awards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86914" y="5125088"/>
            <a:ext cx="1031417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20">
                <a:solidFill>
                  <a:srgbClr val="772432"/>
                </a:solidFill>
                <a:latin typeface="Montserrat Bold"/>
              </a:rPr>
              <a:t>Savitha Salian, DTM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0054" y="7342793"/>
            <a:ext cx="1522789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00">
                <a:solidFill>
                  <a:srgbClr val="000000"/>
                </a:solidFill>
                <a:latin typeface="Source Sans Pro"/>
              </a:rPr>
              <a:t>#BuildingPeople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953247"/>
          <a:ext cx="15763217" cy="6877049"/>
        </p:xfrm>
        <a:graphic>
          <a:graphicData uri="http://schemas.openxmlformats.org/drawingml/2006/table">
            <a:tbl>
              <a:tblPr/>
              <a:tblGrid>
                <a:gridCol w="232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49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494">
                <a:tc row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(% of Clubs Chartered based on the Area)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494">
                <a:tc rowSpan="4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For the second club chartered in any Area in the Division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494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For the third club chartered in any Area in the Division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0085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This pattern will continue rewarding more points for each additional club that is chartered.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DIRECTOR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7755" y="1953247"/>
          <a:ext cx="15763217" cy="4610100"/>
        </p:xfrm>
        <a:graphic>
          <a:graphicData uri="http://schemas.openxmlformats.org/drawingml/2006/table">
            <a:tbl>
              <a:tblPr/>
              <a:tblGrid>
                <a:gridCol w="232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Sl. 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Points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0">
                <a:tc rowSpan="4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Personal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One Educational 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Two Educational Levels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20">
                <a:tc v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Three Educational Levels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DIRECTOR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LEGACY LAUREATE - ACHIEVERS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87755" y="2197349"/>
          <a:ext cx="16671545" cy="6400798"/>
        </p:xfrm>
        <a:graphic>
          <a:graphicData uri="http://schemas.openxmlformats.org/drawingml/2006/table">
            <a:tbl>
              <a:tblPr/>
              <a:tblGrid>
                <a:gridCol w="534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8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Criteria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8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Distinguished Club Program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Achieve Distinguished 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64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Public Relations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 Newsletter Submission AND Social Media Presence on AT LEAST ONE platform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8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Contest Management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At Least 4 Judges Trained at District Sponsored Judges Training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8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District Conference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3 Members Registering for the District Conference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64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Membership Retention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AT LEAST 65% Retention during the FIRST AND SECOND Renewal Cycles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LEGACY LAUREATE - ACHIEVERS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87755" y="1886270"/>
          <a:ext cx="16671545" cy="7162800"/>
        </p:xfrm>
        <a:graphic>
          <a:graphicData uri="http://schemas.openxmlformats.org/drawingml/2006/table">
            <a:tbl>
              <a:tblPr/>
              <a:tblGrid>
                <a:gridCol w="534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29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Criteria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78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Membership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Add 10 new/dual/reinstated members in the year AND achieve EITHER Smedley OR Talk Up Toastmasters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72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Growth and Support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ANY ONE from the following: 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Club Sponsor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Club Mentor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Sponsoring Club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2499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AND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2499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Adopt a struggling club as a Buddy Club and support them for a period of at least 3 months and help them achieve Distinguished status.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LEGACY LAUREATE - ACHIEVERS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219101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77203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3645326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4206666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LEGACY LAUREATE - HONOURS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97280" y="1866900"/>
          <a:ext cx="16671545" cy="7277102"/>
        </p:xfrm>
        <a:graphic>
          <a:graphicData uri="http://schemas.openxmlformats.org/drawingml/2006/table">
            <a:tbl>
              <a:tblPr/>
              <a:tblGrid>
                <a:gridCol w="534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21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Criteria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21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Distinguished Club Program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Achieve President's Distinguished 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58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Public Relations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 Newsletter Submission AND Website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OR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1 Newsletter Submission AND Social Media Presence on AT LEAST TWO platforms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21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Contest Management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At Least 6 Judges Trained at District Sponsored Judges Training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21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District Conference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5 Members Registering for the District Conference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966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Membership Retention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AT LEAST 80% Retention during the FIRST AND SECOND Renewal Cycles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LEGACY LAUREATE - HONOURS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87755" y="1848632"/>
          <a:ext cx="16671545" cy="7162800"/>
        </p:xfrm>
        <a:graphic>
          <a:graphicData uri="http://schemas.openxmlformats.org/drawingml/2006/table">
            <a:tbl>
              <a:tblPr/>
              <a:tblGrid>
                <a:gridCol w="534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29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Criteria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78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Membership Growth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Add 15 new/dual/reinstated members in the year AND achieve EITHER Smedley OR Talk Up Toastmasters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72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 Bold"/>
                        </a:rPr>
                        <a:t>Club Growth and Support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Complete ANY TWO from the following: 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Club Sponsor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Club Mentor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Sponsoring Club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2499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AND </a:t>
                      </a:r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2499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ontserrat"/>
                        </a:rPr>
                        <a:t>Adopt a struggling club as a Buddy Club and support them for a period of at least 3 months and help them achieve Distinguished status.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LEGACY LAUREATE - HONOURS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219101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77203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3645326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4206666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 rot="132722">
            <a:off x="587755" y="1475295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771650" y="5556406"/>
            <a:ext cx="14744700" cy="83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FFFFFF"/>
                </a:solidFill>
                <a:latin typeface="Source Sans Pro Bold"/>
              </a:rPr>
              <a:t>#BuildingPeople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2111" y="7124186"/>
            <a:ext cx="8963778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2DF74"/>
                </a:solidFill>
                <a:latin typeface="Source Sans Pro Bold"/>
              </a:rPr>
              <a:t>Savitha Salian, DTM</a:t>
            </a:r>
          </a:p>
          <a:p>
            <a:pPr algn="ctr">
              <a:lnSpc>
                <a:spcPts val="3599"/>
              </a:lnSpc>
            </a:pPr>
            <a:endParaRPr lang="en-US" sz="4200">
              <a:solidFill>
                <a:srgbClr val="F2DF74"/>
              </a:solidFill>
              <a:latin typeface="Source Sans Pro Bold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District Director (2024-2025)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District 121, Toastmasters International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+91-974-008-2814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dd@d121toastmasters.org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8740" y="4291683"/>
            <a:ext cx="1559052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2DF74"/>
                </a:solidFill>
                <a:latin typeface="Source Sans Pro Bold"/>
              </a:rPr>
              <a:t>District 121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3375253"/>
            <a:ext cx="1623060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Montserrat Bold"/>
              </a:rPr>
              <a:t>Program Quality Director’s Awards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86914" y="5125088"/>
            <a:ext cx="1031417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20">
                <a:solidFill>
                  <a:srgbClr val="772432"/>
                </a:solidFill>
                <a:latin typeface="Montserrat Bold"/>
              </a:rPr>
              <a:t>Gokul P. Menon, DTM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0054" y="7342793"/>
            <a:ext cx="1522789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00">
                <a:solidFill>
                  <a:srgbClr val="000000"/>
                </a:solidFill>
                <a:latin typeface="Source Sans Pro"/>
              </a:rPr>
              <a:t>#TogetherWeProgress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77613" y="647700"/>
            <a:ext cx="1406132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100">
                <a:solidFill>
                  <a:srgbClr val="F2DF74"/>
                </a:solidFill>
                <a:latin typeface="Montserrat Bold"/>
              </a:rPr>
              <a:t>District Director’s Awards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7755" y="1906178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Distinguished Toastmaster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7755" y="300990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Long Standing Member Award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7755" y="411480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Outstanding Toastmaster Award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7755" y="521970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Best Division - Elite Honour Roll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7755" y="632460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Best Area Director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7755" y="742950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Best Division Director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7755" y="853440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Legacy Laureate (Achievers and Honours)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591085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Program Quality Director’s Awards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7755" y="222467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Fast and Fabulous Five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7755" y="322159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Spirit of 121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7755" y="422172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Triple Crown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7755" y="522184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Retention Excellence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7755" y="622197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Star Trainer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7755" y="722209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Champion Mentor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7755" y="822222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Super 7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Fast &amp; Fabulous Five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889885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 dirty="0">
                <a:solidFill>
                  <a:srgbClr val="F2DF74"/>
                </a:solidFill>
                <a:latin typeface="Source Sans Pro"/>
              </a:rPr>
              <a:t>Clubs that achieve 5 or more DCP goals with 20 or more, or base plus 3 active members.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467749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531566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31 October,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Mid-Year Club Officer Training Program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Spirit of 121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889885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The first 121 clubs in District 121 that achieve Distinguished Status and above.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467749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531566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Triple Crown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889885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Members who complete three or more Toastmasters educational achievements.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467749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531566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 / 30 June,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Division Meet / First Club Officer Training Program, 2025-26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Retention Excellence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908245"/>
            <a:ext cx="15910856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 Awarded to clubs with a minimum of 80% retention of members in both renewal cycles. 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The club is required to have a membership of at least 20 or base plus 5.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5" y="508321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5" y="5721392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 / 30 June,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Division Meet / First Club Officer Training Program, 2025-26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Star Trainer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874687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Members who deliver five or more educational sessions in District 121, in unique clubs other than their home clubs.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5" y="508321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5" y="5721392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members.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Champion Mentor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874687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Members who mentor five or more individuals in District 121, from clubs other than their home clubs.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5" y="508321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5" y="5721392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members.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4" y="1451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Super 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874687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 dirty="0">
                <a:solidFill>
                  <a:srgbClr val="F2DF74"/>
                </a:solidFill>
                <a:latin typeface="Source Sans Pro"/>
              </a:rPr>
              <a:t>Clubs from which all seven club officers get trained during both half-year terms through District-sponsored Club Officer Training Program.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5" y="508321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5" y="5721392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28 February,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5812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133673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Division Meet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 rot="132722">
            <a:off x="587755" y="1475295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771650" y="5556398"/>
            <a:ext cx="147447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FFFFFF"/>
                </a:solidFill>
                <a:latin typeface="Source Sans Pro Bold"/>
              </a:rPr>
              <a:t>#TogetherWeProgress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2111" y="7124186"/>
            <a:ext cx="8963778" cy="333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2DF74"/>
                </a:solidFill>
                <a:latin typeface="Source Sans Pro Bold"/>
              </a:rPr>
              <a:t>Gokul P. Menon, DTM</a:t>
            </a:r>
          </a:p>
          <a:p>
            <a:pPr algn="ctr">
              <a:lnSpc>
                <a:spcPts val="3240"/>
              </a:lnSpc>
            </a:pPr>
            <a:endParaRPr lang="en-US" sz="4200">
              <a:solidFill>
                <a:srgbClr val="F2DF74"/>
              </a:solidFill>
              <a:latin typeface="Source Sans Pro Bold"/>
            </a:endParaRP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Source Sans Pro Bold"/>
              </a:rPr>
              <a:t>Program Quality Director  (2024-2025)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Source Sans Pro Bold"/>
              </a:rPr>
              <a:t>District 121, Toastmasters International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Source Sans Pro Bold"/>
              </a:rPr>
              <a:t>+91-871-481-3082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Source Sans Pro Bold"/>
              </a:rPr>
              <a:t>pqd@d121toastmasters.org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8740" y="4291683"/>
            <a:ext cx="1559052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2DF74"/>
                </a:solidFill>
                <a:latin typeface="Source Sans Pro Bold"/>
              </a:rPr>
              <a:t>District 121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3375253"/>
            <a:ext cx="1623060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Montserrat Bold"/>
              </a:rPr>
              <a:t>Club Growth Director’s Awards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86914" y="5125088"/>
            <a:ext cx="1031417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20">
                <a:solidFill>
                  <a:srgbClr val="772432"/>
                </a:solidFill>
                <a:latin typeface="Montserrat Bold"/>
              </a:rPr>
              <a:t>Nitasha Kumar, DTM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0054" y="7342793"/>
            <a:ext cx="1522789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00">
                <a:solidFill>
                  <a:srgbClr val="000000"/>
                </a:solidFill>
                <a:latin typeface="Source Sans Pro"/>
              </a:rPr>
              <a:t>#NurtureToNavigate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DISTINGUISHED TOASTMASTER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197687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796845"/>
            <a:ext cx="16005604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1. Be a paid member of a club in good standing in District 121.</a:t>
            </a:r>
          </a:p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2. Submitted the Distinguished Toastmaster Award in District 121 during the program year 2024 - 2025 and the same will be verified on the dashboard.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588612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670608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7758885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8578850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4" y="1451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283218" y="638575"/>
            <a:ext cx="15487012" cy="850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2DF74"/>
                </a:solidFill>
                <a:latin typeface="Montserrat Bold"/>
              </a:rPr>
              <a:t>Club Growth Director’s Awards &amp; Recognitions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965986"/>
            <a:ext cx="5136756" cy="888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50"/>
              </a:lnSpc>
            </a:pPr>
            <a:r>
              <a:rPr lang="en-US" sz="3998" dirty="0">
                <a:solidFill>
                  <a:srgbClr val="FFFFFF"/>
                </a:solidFill>
                <a:latin typeface="Montserrat Bold"/>
              </a:rPr>
              <a:t>Individual Awards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3218" y="2853099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Champion CIP Advisor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3218" y="385001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Member Sponsor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3218" y="485014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New Lead’er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3218" y="585026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Golden Growth - District Leader Award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3218" y="7691611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Linkers Champion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3218" y="869173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Open House Citation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564643"/>
            <a:ext cx="5136756" cy="888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50"/>
              </a:lnSpc>
            </a:pPr>
            <a:r>
              <a:rPr lang="en-US" sz="3998">
                <a:solidFill>
                  <a:srgbClr val="FFFFFF"/>
                </a:solidFill>
                <a:latin typeface="Montserrat Bold"/>
              </a:rPr>
              <a:t>Club Awards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Champion Club Incubation Program Advisor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3905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424415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CIP advisor appointed for struggling clubs (with base membership between 13-19) during the program year 2024-2025.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417280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Eligibility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5325" y="5134831"/>
            <a:ext cx="16563975" cy="398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The CIP volunteer should be on the official roster of District 121 in Toastmasters Dashboard.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Clubs under CIP Program achieving Distinguished status or better &amp; minimum 1 DCP point shall be from membership addition.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Clubs must have a minimum membership of 20 or Base+5 after April 2025 renewals.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Champion Club Incubation Program Advisor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5" y="212129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759467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3619299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4171749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recipient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Member Sponsor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3905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67731"/>
            <a:ext cx="16514089" cy="664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Member sponsoring 3 or more members who could be added to any club in District 121 (not necessarily the same club).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Members who are thus added should have completed membership renewals till March 31, 2025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Start date for new member/s to be between July 1, 2024 - September 30, 2024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Transfer members are not included.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Individual Sponsors are required to submit the details of the sponsored members, via Google form, to Club Growth Director’s Office, Sponsor should be a member in good standing of a club in D121. 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Member Sponsor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5" y="212129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759467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September,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3619299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4171749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recipient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New LEAD’er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3905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67731"/>
            <a:ext cx="16514089" cy="398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  <a:ea typeface="Source Sans Pro"/>
              </a:rPr>
              <a:t>Member in goo﻿d standing of a club in D121 providing a lead that eventually gets chartered into a club and does not earn the Club Sponsor credit. (Current serving District officers are not eligible for this)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Lead to be submitted to the CGD office, through Google form provided.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The new club lead should eventually get chartered to a Club on or before June 30,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0317" y="6852711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0317" y="7490886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June,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0317" y="835071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0317" y="8903167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recipient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65670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Golden Growth - District Leader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3905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424415"/>
            <a:ext cx="16463085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New Club chartered in Golden Quarter 1 (July 01 2024 - September 30, 2025)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3185145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3775695"/>
            <a:ext cx="16194345" cy="464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AREA DIRECTOR will win additional INR 1250 per new club, to be used towards Area Contest</a:t>
            </a:r>
          </a:p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DIVISION DIRECTOR will win: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INR 2500 per two clubs in his/her division, to be used towards Division Meet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INR 5000 for 4 or more clubs in the Division, to be used towards Division Meet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837989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901806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September, 2024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Linkers Champion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3905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7755" y="2301031"/>
            <a:ext cx="17501953" cy="398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Minimum of 2 and max of 4 clubs of D121 should participate in the Linkers meet.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Maximum of 1 linkers meet per quarter.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Every Linker meet should be with a different club of D121.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Equal distribution of roles between all participating clubs.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Clubs that conduct 3 Linkers meet in the year.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68917" y="6586011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Eligibility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8227" y="7147986"/>
            <a:ext cx="16473253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Clubs to submit Linkers meet detail, with poster, agenda and photo within 15 days of conduting the same. 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Linkers Champion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5" y="212129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759467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3619299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4171749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recipient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675195"/>
            <a:ext cx="1619434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Open House Champion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3905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5" y="2424415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Clubs that conduct Open House in the program year 2024-25 and add 8 or more members within 45 days of Open House.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4172806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Eligibility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5" y="5001481"/>
            <a:ext cx="16563975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Clubs to submit Open House details, with poster, agenda and photo within 15 days of conducting the same.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5" y="656141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5" y="719958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8445" y="8059420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8445" y="8611870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Shipped directly to recipient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LONG STANDING TOASTMASTER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197687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796845"/>
            <a:ext cx="15298594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1. Be a paid member of a club in good standing in District 121.</a:t>
            </a:r>
          </a:p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2. Should have completed "active" membership in Toastmasters for 10 years.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588612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670608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7758885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8578850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 rot="132722">
            <a:off x="587755" y="1475295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771650" y="5556398"/>
            <a:ext cx="147447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FFFFFF"/>
                </a:solidFill>
                <a:latin typeface="Source Sans Pro Bold"/>
              </a:rPr>
              <a:t>#NurtureToNavigate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2111" y="7124186"/>
            <a:ext cx="8963778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2DF74"/>
                </a:solidFill>
                <a:latin typeface="Source Sans Pro Bold"/>
              </a:rPr>
              <a:t>Nitasha Kumar, DTM</a:t>
            </a:r>
          </a:p>
          <a:p>
            <a:pPr algn="ctr">
              <a:lnSpc>
                <a:spcPts val="3599"/>
              </a:lnSpc>
            </a:pPr>
            <a:endParaRPr lang="en-US" sz="4200">
              <a:solidFill>
                <a:srgbClr val="F2DF74"/>
              </a:solidFill>
              <a:latin typeface="Source Sans Pro Bold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Club Growth Director (2024-2025)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District 121, Toastmasters International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+91-988-041-8574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cgd@d121toastmasters.org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8740" y="4291683"/>
            <a:ext cx="1559052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2DF74"/>
                </a:solidFill>
                <a:latin typeface="Source Sans Pro Bold"/>
              </a:rPr>
              <a:t>District 121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3375253"/>
            <a:ext cx="1623060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Montserrat Bold"/>
              </a:rPr>
              <a:t>Public Relations Manager’s Awards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86914" y="5125088"/>
            <a:ext cx="1031417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20">
                <a:solidFill>
                  <a:srgbClr val="772432"/>
                </a:solidFill>
                <a:latin typeface="Montserrat Bold"/>
              </a:rPr>
              <a:t>Daryl Rodricks, DTM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0054" y="7342793"/>
            <a:ext cx="1522789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00">
                <a:solidFill>
                  <a:srgbClr val="000000"/>
                </a:solidFill>
                <a:latin typeface="Source Sans Pro"/>
              </a:rPr>
              <a:t>#BuildOurBrand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591085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Public Relations Manager’s Awards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7755" y="222467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Best Newsletter Award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7755" y="322159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Social Media PResence Award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7755" y="4221722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Outstanding Website Award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7755" y="522184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79">
                <a:solidFill>
                  <a:srgbClr val="FFFFFF"/>
                </a:solidFill>
                <a:latin typeface="Gotham"/>
              </a:rPr>
              <a:t>Brand Builder of the Year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Best Newsletter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889885"/>
            <a:ext cx="15910856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1. Clubs need to submit at least ONE Newsletter to be eligible for the Award.</a:t>
            </a:r>
          </a:p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2. Awarded to the Clubs with the Top 3 Newsletters. First, Second and Third Prizes will be awarded.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6155690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6793865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8059420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8611870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Social Media PResence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46415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446972"/>
            <a:ext cx="15910856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1. Clubs must ensure their presence on any 2 social media platforms from 1 July, 2024</a:t>
            </a:r>
          </a:p>
          <a:p>
            <a:pPr algn="l">
              <a:lnSpc>
                <a:spcPts val="504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2. Awarded to clubs that have their social media pages active and metrics that denote growth and reach.</a:t>
            </a:r>
          </a:p>
          <a:p>
            <a:pPr algn="l">
              <a:lnSpc>
                <a:spcPts val="504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3. Awarded to the Clubs with the Top 3 Active Social Media Presence. First, Second and Third Prizes will be awarded.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6646227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7284402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8059420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8611870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52103"/>
            <a:ext cx="1161109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F2DF74"/>
                </a:solidFill>
                <a:latin typeface="Montserrat Bold"/>
              </a:rPr>
              <a:t>Outstanding Website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893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889885"/>
            <a:ext cx="15910856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Awarded to the clubs that maintain the most impressive and innovative club website.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4965065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5603240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4" y="6868795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4" y="7421245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2DF74"/>
                </a:solidFill>
                <a:latin typeface="Montserrat Bold"/>
              </a:rPr>
              <a:t>Brand Builder of the Year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746415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Process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603665"/>
            <a:ext cx="15910856" cy="694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1. Clubs are requested to submit their best meeting poster of the month (on the last day of the month). Form will be circulated.</a:t>
            </a:r>
          </a:p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2. Only ONE entry per club will be accepted. The poster should be a MEETING POSTER only and SHOULD be published on the social media account.</a:t>
            </a:r>
          </a:p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3. On the 5th of the subsequent month, the best meeting poster will be recognised on District social media as the Champion Poster of the Month. </a:t>
            </a:r>
          </a:p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4. The other top posters will be recognised as Special Mentions, depending on the scores achieved.</a:t>
            </a:r>
          </a:p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5. A club's submission may be adjudged as a 'Champion Poster' more than once.</a:t>
            </a:r>
          </a:p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6. This contest will run from July 2024 to April 2025.</a:t>
            </a:r>
          </a:p>
          <a:p>
            <a:pPr algn="l">
              <a:lnSpc>
                <a:spcPts val="4620"/>
              </a:lnSpc>
            </a:pPr>
            <a:r>
              <a:rPr lang="en-US" sz="3300" spc="66">
                <a:solidFill>
                  <a:srgbClr val="F2DF74"/>
                </a:solidFill>
                <a:latin typeface="Source Sans Pro"/>
              </a:rPr>
              <a:t>7. Awarded to the top 3 Clubs that get recognised the maximum number of times with the Champion Poster of the Month. (Bronze, Silver and Gold)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42578"/>
            <a:ext cx="1161109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F2DF74"/>
                </a:solidFill>
                <a:latin typeface="Montserrat Bold"/>
              </a:rPr>
              <a:t>Brand Builder of the Year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2107221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745396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4" y="3520414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4" y="4072864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 rot="132722">
            <a:off x="587755" y="1475295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771650" y="5556398"/>
            <a:ext cx="147447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FFFFFF"/>
                </a:solidFill>
                <a:latin typeface="Source Sans Pro Bold"/>
              </a:rPr>
              <a:t>#BuildOurBrand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2111" y="7124186"/>
            <a:ext cx="8963778" cy="329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049">
                <a:solidFill>
                  <a:srgbClr val="F2DF74"/>
                </a:solidFill>
                <a:latin typeface="Source Sans Pro Bold"/>
              </a:rPr>
              <a:t>Daryl Rodricks, DTM</a:t>
            </a:r>
          </a:p>
          <a:p>
            <a:pPr algn="ctr">
              <a:lnSpc>
                <a:spcPts val="3599"/>
              </a:lnSpc>
            </a:pPr>
            <a:endParaRPr lang="en-US" sz="4049">
              <a:solidFill>
                <a:srgbClr val="F2DF74"/>
              </a:solidFill>
              <a:latin typeface="Source Sans Pro Bold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Public Relations Manager (2024-2025)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District 121, Toastmasters International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+91-860-610-4055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prm@d121toastmasters.org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8740" y="4291683"/>
            <a:ext cx="1559052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2DF74"/>
                </a:solidFill>
                <a:latin typeface="Source Sans Pro Bold"/>
              </a:rPr>
              <a:t>District 121</a:t>
            </a: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3010508" y="5143500"/>
            <a:ext cx="1226698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20">
                <a:solidFill>
                  <a:srgbClr val="772432"/>
                </a:solidFill>
                <a:latin typeface="Montserrat Bold"/>
              </a:rPr>
              <a:t>C. Prathapmohan Nair, DTM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30054" y="7342793"/>
            <a:ext cx="1522789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00">
                <a:solidFill>
                  <a:srgbClr val="000000"/>
                </a:solidFill>
                <a:latin typeface="Source Sans Pro"/>
              </a:rPr>
              <a:t>#ConsistentlyPersist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77731"/>
            <a:ext cx="1623060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Montserrat Bold"/>
              </a:rPr>
              <a:t>Administration Manager’s Award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OUTSTANDING TOASTMASTER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197687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2626657"/>
            <a:ext cx="1596808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1. Be a paid member of a club in good standing in District 121.</a:t>
            </a:r>
          </a:p>
          <a:p>
            <a:pPr algn="l">
              <a:lnSpc>
                <a:spcPts val="432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2. Must have contributed toward the District Mission - "We build new clubs and support all clubs in achieving excellence".</a:t>
            </a:r>
          </a:p>
          <a:p>
            <a:pPr algn="l">
              <a:lnSpc>
                <a:spcPts val="432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3. The recipients of the Outstanding Toastmaster award are decided by the District Director (2024 - 2025) considering inputs from the District Leadership Team.</a:t>
            </a:r>
          </a:p>
          <a:p>
            <a:pPr algn="l">
              <a:lnSpc>
                <a:spcPts val="432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4. This award is not applicable for District Officers.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661971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7200735"/>
            <a:ext cx="14061326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8074025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8635365"/>
            <a:ext cx="14061326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72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348444" y="752103"/>
            <a:ext cx="1161109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F2DF74"/>
                </a:solidFill>
                <a:latin typeface="Montserrat Bold"/>
              </a:rPr>
              <a:t>Metamorphosis Award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444" y="1992844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444" y="2693401"/>
            <a:ext cx="15910856" cy="335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 dirty="0">
                <a:solidFill>
                  <a:srgbClr val="F2DF74"/>
                </a:solidFill>
                <a:latin typeface="Source Sans Pro"/>
              </a:rPr>
              <a:t>1. Clubs should be Distinguished with three (3) non-educational DCP points</a:t>
            </a:r>
          </a:p>
          <a:p>
            <a:pPr algn="l">
              <a:lnSpc>
                <a:spcPts val="5320"/>
              </a:lnSpc>
            </a:pPr>
            <a:r>
              <a:rPr lang="en-US" sz="3800" spc="76" dirty="0">
                <a:solidFill>
                  <a:srgbClr val="F2DF74"/>
                </a:solidFill>
                <a:latin typeface="Source Sans Pro"/>
              </a:rPr>
              <a:t>2. Club should conduct and submit </a:t>
            </a:r>
            <a:r>
              <a:rPr lang="en-US" sz="3800" spc="76" dirty="0" err="1">
                <a:solidFill>
                  <a:srgbClr val="F2DF74"/>
                </a:solidFill>
                <a:latin typeface="Source Sans Pro"/>
              </a:rPr>
              <a:t>MoT</a:t>
            </a:r>
            <a:r>
              <a:rPr lang="en-US" sz="3800" spc="76" dirty="0">
                <a:solidFill>
                  <a:srgbClr val="F2DF74"/>
                </a:solidFill>
                <a:latin typeface="Source Sans Pro"/>
              </a:rPr>
              <a:t> to the AMs Office by 30th Oct, 2024</a:t>
            </a:r>
          </a:p>
          <a:p>
            <a:pPr algn="l">
              <a:lnSpc>
                <a:spcPts val="5320"/>
              </a:lnSpc>
            </a:pPr>
            <a:r>
              <a:rPr lang="en-US" sz="3800" spc="76" dirty="0">
                <a:solidFill>
                  <a:srgbClr val="F2DF74"/>
                </a:solidFill>
                <a:latin typeface="Source Sans Pro"/>
              </a:rPr>
              <a:t>3. Clubs should have conducted at least one (1) Toastmasters training session in a quarter totaling to four (4) by April 30th, 2025 (from Better Speaker Series, Successful Club Series, Leadership Excellence Series)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445" y="6390823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445" y="699089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spc="76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8445" y="7865928"/>
            <a:ext cx="1591085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5" y="8418378"/>
            <a:ext cx="159108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spc="75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 rot="132722">
            <a:off x="587755" y="1475295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771650" y="5556398"/>
            <a:ext cx="147447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FFFFFF"/>
                </a:solidFill>
                <a:latin typeface="Source Sans Pro Bold"/>
              </a:rPr>
              <a:t>#ConsistentlyPersist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2111" y="7124186"/>
            <a:ext cx="8963778" cy="329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049">
                <a:solidFill>
                  <a:srgbClr val="F2DF74"/>
                </a:solidFill>
                <a:latin typeface="Source Sans Pro Bold"/>
              </a:rPr>
              <a:t>C. Prathapmohan Nair, DTM</a:t>
            </a:r>
          </a:p>
          <a:p>
            <a:pPr algn="ctr">
              <a:lnSpc>
                <a:spcPts val="3599"/>
              </a:lnSpc>
            </a:pPr>
            <a:endParaRPr lang="en-US" sz="4049">
              <a:solidFill>
                <a:srgbClr val="F2DF74"/>
              </a:solidFill>
              <a:latin typeface="Source Sans Pro Bold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Administration Manager (2024-2025)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District 121, Toastmasters International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+91-944-734-1548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Source Sans Pro Bold"/>
              </a:rPr>
              <a:t>am@d121toastmasters.org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8740" y="4291683"/>
            <a:ext cx="1559052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2DF74"/>
                </a:solidFill>
                <a:latin typeface="Source Sans Pro Bold"/>
              </a:rPr>
              <a:t>District 121</a:t>
            </a: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757160" y="3965403"/>
            <a:ext cx="14773681" cy="117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9"/>
              </a:lnSpc>
            </a:pPr>
            <a:r>
              <a:rPr lang="en-US" sz="7774">
                <a:solidFill>
                  <a:srgbClr val="000000"/>
                </a:solidFill>
                <a:latin typeface="Montserrat Bold"/>
              </a:rPr>
              <a:t>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- ELITE HONOUR ROLL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292569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3648603"/>
            <a:ext cx="1600560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Awarded to the Division that scores the highest growth percentage in membership over base membership.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661971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720073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8074025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863536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698245" y="5676735"/>
            <a:ext cx="9304536" cy="292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1698245" y="5105928"/>
            <a:ext cx="930453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79">
                <a:solidFill>
                  <a:srgbClr val="FFFFFF"/>
                </a:solidFill>
                <a:latin typeface="Source Sans Pro"/>
              </a:rPr>
              <a:t>(Current Membership - Base Membership)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79">
                <a:solidFill>
                  <a:srgbClr val="FFFFFF"/>
                </a:solidFill>
                <a:latin typeface="Source Sans Pro"/>
              </a:rPr>
              <a:t> Base Membership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8245" y="194562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2DF74"/>
                </a:solidFill>
                <a:latin typeface="Gotham Bold"/>
              </a:rPr>
              <a:t>Category - MEMBERSHIP GROWTH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24221" y="5271922"/>
            <a:ext cx="275704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spc="109">
                <a:solidFill>
                  <a:srgbClr val="FFFFFF"/>
                </a:solidFill>
                <a:latin typeface="Source Sans Pro"/>
              </a:rPr>
              <a:t>x 100 (%)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- ELITE HONOUR ROLL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292569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3733635"/>
            <a:ext cx="1600560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Awarded to the Division that charters the maximum number of clubs.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476718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550060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6597815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721630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8245" y="194562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2DF74"/>
                </a:solidFill>
                <a:latin typeface="Gotham Bold"/>
              </a:rPr>
              <a:t>Category - CLUB GROWTH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587755" y="1484820"/>
            <a:ext cx="111049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698245" y="64770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FFFFF"/>
                </a:solidFill>
                <a:latin typeface="Gotham Heavy"/>
              </a:rPr>
              <a:t>BEST DIVISION - ELITE HONOUR ROLL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245" y="2925699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245" y="3648603"/>
            <a:ext cx="1600560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Awarded to the Division that scores the highest percentage of distinguished clubs over number of base clubs.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245" y="6619710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 Deadline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245" y="720073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30 April,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45" y="8074025"/>
            <a:ext cx="1406132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Gotham Bold"/>
              </a:rPr>
              <a:t>Awarded 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45" y="8635365"/>
            <a:ext cx="140613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F2DF74"/>
                </a:solidFill>
                <a:latin typeface="Source Sans Pro"/>
              </a:rPr>
              <a:t>Annual District Conference, Crescendo 2025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698245" y="5676735"/>
            <a:ext cx="685264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1698245" y="5076660"/>
            <a:ext cx="6852642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Source Sans Pro"/>
              </a:rPr>
              <a:t>Number of Distinguished Clubs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79">
                <a:solidFill>
                  <a:srgbClr val="FFFFFF"/>
                </a:solidFill>
                <a:latin typeface="Source Sans Pro"/>
              </a:rPr>
              <a:t>Number of Base Clubs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8245" y="1945620"/>
            <a:ext cx="140613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spc="96">
                <a:solidFill>
                  <a:srgbClr val="F2DF74"/>
                </a:solidFill>
                <a:latin typeface="Gotham Bold"/>
              </a:rPr>
              <a:t>Category - DISTINGUISHED CLUBS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23176" y="5229060"/>
            <a:ext cx="275704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spc="109">
                <a:solidFill>
                  <a:srgbClr val="FFFFFF"/>
                </a:solidFill>
                <a:latin typeface="Source Sans Pro"/>
              </a:rPr>
              <a:t>x 100 (%)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2900</Words>
  <Application>Microsoft Office PowerPoint</Application>
  <PresentationFormat>Custom</PresentationFormat>
  <Paragraphs>680</Paragraphs>
  <Slides>62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Gotham</vt:lpstr>
      <vt:lpstr>Gotham Bold</vt:lpstr>
      <vt:lpstr>Gotham Heavy</vt:lpstr>
      <vt:lpstr>Montserrat</vt:lpstr>
      <vt:lpstr>Montserrat Bold</vt:lpstr>
      <vt:lpstr>Source Sans Pro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Gokul P Menon, DTM</cp:lastModifiedBy>
  <cp:revision>2</cp:revision>
  <dcterms:modified xsi:type="dcterms:W3CDTF">2024-07-04T20:01:39Z</dcterms:modified>
</cp:coreProperties>
</file>