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62" r:id="rId3"/>
    <p:sldId id="282" r:id="rId4"/>
    <p:sldId id="263" r:id="rId5"/>
    <p:sldId id="269" r:id="rId6"/>
    <p:sldId id="284" r:id="rId7"/>
    <p:sldId id="283" r:id="rId8"/>
    <p:sldId id="274" r:id="rId9"/>
    <p:sldId id="272" r:id="rId10"/>
    <p:sldId id="276" r:id="rId11"/>
    <p:sldId id="26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Montserrat Black" panose="020B0604020202020204" charset="0"/>
      <p:bold r:id="rId22"/>
      <p:boldItalic r:id="rId23"/>
    </p:embeddedFont>
    <p:embeddedFont>
      <p:font typeface="Montserrat ExtraBold" panose="020B0604020202020204" charset="0"/>
      <p:bold r:id="rId24"/>
      <p:boldItalic r:id="rId25"/>
    </p:embeddedFont>
    <p:embeddedFont>
      <p:font typeface="Montserrat Medium" panose="020B0604020202020204" charset="0"/>
      <p:regular r:id="rId26"/>
      <p:italic r:id="rId27"/>
    </p:embeddedFont>
    <p:embeddedFont>
      <p:font typeface="Montserrat SemiBold" panose="020B0604020202020204" charset="0"/>
      <p:regular r:id="rId28"/>
      <p:bold r:id="rId29"/>
      <p:italic r:id="rId30"/>
      <p:boldItalic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02D"/>
    <a:srgbClr val="772431"/>
    <a:srgbClr val="F2DF74"/>
    <a:srgbClr val="003B5C"/>
    <a:srgbClr val="671F2B"/>
    <a:srgbClr val="949C9B"/>
    <a:srgbClr val="E2D06C"/>
    <a:srgbClr val="362C70"/>
    <a:srgbClr val="4D6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D19FE1-EF5F-420C-920B-3ACBE1D316FF}">
  <a:tblStyle styleId="{CED19FE1-EF5F-420C-920B-3ACBE1D316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715"/>
  </p:normalViewPr>
  <p:slideViewPr>
    <p:cSldViewPr snapToGrid="0">
      <p:cViewPr varScale="1">
        <p:scale>
          <a:sx n="108" d="100"/>
          <a:sy n="108" d="100"/>
        </p:scale>
        <p:origin x="118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5d359760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a5d359760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100" dirty="0"/>
              <a:t>https://toastmasterscdn.azureedge.net/medias/files/department-documents/club-documents/290-moments-of-truth/en/290a-moments-of-truth.pdf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733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416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F2D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rgbClr val="A9B2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Google Shape;60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Google Shape;64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rgbClr val="004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rgbClr val="004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rgbClr val="004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Google Shape;6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rgbClr val="A9B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rgbClr val="A9B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rgbClr val="A9B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Google Shape;7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Google Shape;7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rgbClr val="F2D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rgbClr val="F2D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rgbClr val="F2D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Montserrat Black"/>
              <a:buNone/>
              <a:defRPr sz="38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SemiBold"/>
              <a:buNone/>
              <a:def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7785-D15F-45E1-8EEB-74980456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0CEC0-5D97-4A3C-AE65-DB1E2513363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872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00416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rgbClr val="772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rgbClr val="F2D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165"/>
              </a:buClr>
              <a:buSzPts val="3000"/>
              <a:buFont typeface="Montserrat"/>
              <a:buNone/>
              <a:defRPr sz="3000" b="1">
                <a:solidFill>
                  <a:srgbClr val="00416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Montserrat Medium"/>
              <a:buChar char="●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55600" rtl="0">
              <a:spcBef>
                <a:spcPts val="1600"/>
              </a:spcBef>
              <a:spcAft>
                <a:spcPts val="0"/>
              </a:spcAft>
              <a:buSzPts val="2000"/>
              <a:buFont typeface="Montserrat Medium"/>
              <a:buChar char="○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55600" rtl="0">
              <a:spcBef>
                <a:spcPts val="1600"/>
              </a:spcBef>
              <a:spcAft>
                <a:spcPts val="0"/>
              </a:spcAft>
              <a:buSzPts val="2000"/>
              <a:buFont typeface="Montserrat Medium"/>
              <a:buChar char="■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55600" rtl="0">
              <a:spcBef>
                <a:spcPts val="1600"/>
              </a:spcBef>
              <a:spcAft>
                <a:spcPts val="0"/>
              </a:spcAft>
              <a:buSzPts val="2000"/>
              <a:buFont typeface="Montserrat Medium"/>
              <a:buChar char="●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55600" rtl="0">
              <a:spcBef>
                <a:spcPts val="1600"/>
              </a:spcBef>
              <a:spcAft>
                <a:spcPts val="0"/>
              </a:spcAft>
              <a:buSzPts val="2000"/>
              <a:buFont typeface="Montserrat Medium"/>
              <a:buChar char="○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55600" rtl="0">
              <a:spcBef>
                <a:spcPts val="1600"/>
              </a:spcBef>
              <a:spcAft>
                <a:spcPts val="0"/>
              </a:spcAft>
              <a:buSzPts val="2000"/>
              <a:buFont typeface="Montserrat Medium"/>
              <a:buChar char="■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55600" rtl="0">
              <a:spcBef>
                <a:spcPts val="1600"/>
              </a:spcBef>
              <a:spcAft>
                <a:spcPts val="0"/>
              </a:spcAft>
              <a:buSzPts val="2000"/>
              <a:buFont typeface="Montserrat Medium"/>
              <a:buChar char="●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55600" rtl="0">
              <a:spcBef>
                <a:spcPts val="1600"/>
              </a:spcBef>
              <a:spcAft>
                <a:spcPts val="0"/>
              </a:spcAft>
              <a:buSzPts val="2000"/>
              <a:buFont typeface="Montserrat Medium"/>
              <a:buChar char="○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55600" rtl="0">
              <a:spcBef>
                <a:spcPts val="1600"/>
              </a:spcBef>
              <a:spcAft>
                <a:spcPts val="1600"/>
              </a:spcAft>
              <a:buSzPts val="2000"/>
              <a:buFont typeface="Montserrat Medium"/>
              <a:buChar char="■"/>
              <a:defRPr sz="20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63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165"/>
              </a:buClr>
              <a:buSzPts val="2800"/>
              <a:buFont typeface="Montserrat ExtraBold"/>
              <a:buNone/>
              <a:defRPr sz="2800">
                <a:solidFill>
                  <a:srgbClr val="00416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121toastmasters.org/" TargetMode="External"/><Relationship Id="rId2" Type="http://schemas.openxmlformats.org/officeDocument/2006/relationships/hyperlink" Target="mailto:d121.amoffice@gmail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ctrTitle"/>
          </p:nvPr>
        </p:nvSpPr>
        <p:spPr>
          <a:xfrm>
            <a:off x="553350" y="1201457"/>
            <a:ext cx="8037300" cy="274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IN" sz="30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MOMENTS OF TRUTH</a:t>
            </a:r>
            <a:br>
              <a:rPr lang="en-IN" sz="28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IN" sz="20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Club Officers’ Training Program</a:t>
            </a:r>
            <a:br>
              <a:rPr lang="en-IN" sz="28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en-IN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000" dirty="0">
                <a:solidFill>
                  <a:srgbClr val="77243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District 121  </a:t>
            </a:r>
            <a:r>
              <a:rPr lang="en" sz="2000" dirty="0">
                <a:solidFill>
                  <a:srgbClr val="772432"/>
                </a:solidFill>
                <a:highlight>
                  <a:schemeClr val="dk1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| </a:t>
            </a:r>
            <a:r>
              <a:rPr lang="en" sz="2000" dirty="0">
                <a:solidFill>
                  <a:srgbClr val="77243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Region 13</a:t>
            </a:r>
            <a:endParaRPr sz="2000" dirty="0">
              <a:solidFill>
                <a:srgbClr val="77243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l="1804" t="390" r="1698" b="-389"/>
          <a:stretch/>
        </p:blipFill>
        <p:spPr>
          <a:xfrm>
            <a:off x="3890688" y="430164"/>
            <a:ext cx="1362625" cy="9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C2C93-E6BA-4268-9A35-45FF478E5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154" y="796233"/>
            <a:ext cx="7849692" cy="3551035"/>
          </a:xfrm>
        </p:spPr>
        <p:txBody>
          <a:bodyPr anchor="ctr"/>
          <a:lstStyle/>
          <a:p>
            <a:pPr marL="101600" indent="0" algn="ctr">
              <a:lnSpc>
                <a:spcPct val="125000"/>
              </a:lnSpc>
              <a:buNone/>
            </a:pPr>
            <a:r>
              <a:rPr lang="en-IN" sz="1800" dirty="0">
                <a:solidFill>
                  <a:srgbClr val="003B5C"/>
                </a:solidFill>
                <a:latin typeface="Montserrat SemiBold" panose="00000700000000000000" charset="0"/>
              </a:rPr>
              <a:t>Deadline for submission of</a:t>
            </a:r>
            <a:r>
              <a:rPr lang="en-IN" sz="1800" b="1" dirty="0">
                <a:solidFill>
                  <a:srgbClr val="003B5C"/>
                </a:solidFill>
                <a:latin typeface="Montserrat SemiBold" panose="00000700000000000000" charset="0"/>
              </a:rPr>
              <a:t> </a:t>
            </a:r>
            <a:r>
              <a:rPr lang="en-IN" sz="1800" b="1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IN" sz="1800" b="1" dirty="0">
                <a:solidFill>
                  <a:srgbClr val="003B5C"/>
                </a:solidFill>
                <a:latin typeface="Montserrat SemiBold" panose="00000700000000000000" charset="0"/>
              </a:rPr>
              <a:t> Worksheet </a:t>
            </a:r>
            <a:r>
              <a:rPr lang="en-IN" sz="1800" dirty="0">
                <a:solidFill>
                  <a:srgbClr val="003B5C"/>
                </a:solidFill>
                <a:latin typeface="Montserrat SemiBold" panose="00000700000000000000" charset="0"/>
              </a:rPr>
              <a:t>to District 121</a:t>
            </a:r>
          </a:p>
          <a:p>
            <a:pPr marL="101600" indent="0" algn="ctr">
              <a:lnSpc>
                <a:spcPct val="125000"/>
              </a:lnSpc>
              <a:buNone/>
            </a:pPr>
            <a:endParaRPr lang="en-IN" sz="1800" dirty="0">
              <a:solidFill>
                <a:srgbClr val="003B5C"/>
              </a:solidFill>
              <a:latin typeface="Montserrat SemiBold" panose="00000700000000000000" charset="0"/>
            </a:endParaRPr>
          </a:p>
          <a:p>
            <a:pPr marL="101600" indent="0" algn="ctr">
              <a:lnSpc>
                <a:spcPct val="125000"/>
              </a:lnSpc>
              <a:buNone/>
            </a:pPr>
            <a:r>
              <a:rPr lang="en-IN" sz="2800" dirty="0">
                <a:solidFill>
                  <a:srgbClr val="6B202D"/>
                </a:solidFill>
                <a:latin typeface="Montserrat SemiBold" panose="00000700000000000000" charset="0"/>
              </a:rPr>
              <a:t>30</a:t>
            </a:r>
            <a:r>
              <a:rPr lang="en-IN" sz="2800" baseline="30000" dirty="0">
                <a:solidFill>
                  <a:srgbClr val="6B202D"/>
                </a:solidFill>
                <a:latin typeface="Montserrat SemiBold" panose="00000700000000000000" charset="0"/>
              </a:rPr>
              <a:t>th</a:t>
            </a:r>
            <a:r>
              <a:rPr lang="en-IN" sz="2800" dirty="0">
                <a:solidFill>
                  <a:srgbClr val="6B202D"/>
                </a:solidFill>
                <a:latin typeface="Montserrat SemiBold" panose="00000700000000000000" charset="0"/>
              </a:rPr>
              <a:t> November 2021</a:t>
            </a:r>
          </a:p>
          <a:p>
            <a:pPr marL="101600" indent="0" algn="ctr">
              <a:lnSpc>
                <a:spcPct val="125000"/>
              </a:lnSpc>
              <a:buNone/>
            </a:pPr>
            <a:endParaRPr lang="en-IN" sz="1800" b="1" dirty="0">
              <a:solidFill>
                <a:srgbClr val="003B5C"/>
              </a:solidFill>
              <a:latin typeface="Montserrat SemiBold" panose="00000700000000000000" charset="0"/>
            </a:endParaRPr>
          </a:p>
          <a:p>
            <a:pPr marL="0" indent="0" algn="just">
              <a:lnSpc>
                <a:spcPct val="125000"/>
              </a:lnSpc>
              <a:buNone/>
            </a:pPr>
            <a:r>
              <a:rPr lang="en-IN" sz="1600" b="1" dirty="0">
                <a:solidFill>
                  <a:srgbClr val="003B5C"/>
                </a:solidFill>
                <a:latin typeface="Montserrat SemiBold" panose="00000700000000000000" charset="0"/>
              </a:rPr>
              <a:t>Please Note:</a:t>
            </a:r>
          </a:p>
          <a:p>
            <a:pPr marL="271463" indent="-271463" algn="just">
              <a:lnSpc>
                <a:spcPct val="125000"/>
              </a:lnSpc>
              <a:buClr>
                <a:srgbClr val="003B5C"/>
              </a:buClr>
              <a:buSzPct val="100000"/>
              <a:buAutoNum type="arabicPeriod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Submission of </a:t>
            </a:r>
            <a:r>
              <a:rPr lang="en-IN" sz="1600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 Worksheet before the deadline is a </a:t>
            </a:r>
            <a:r>
              <a:rPr lang="en-IN" sz="1600" b="1" dirty="0">
                <a:solidFill>
                  <a:srgbClr val="003B5C"/>
                </a:solidFill>
                <a:latin typeface="Montserrat SemiBold" panose="00000700000000000000" charset="0"/>
              </a:rPr>
              <a:t>mandatory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 requirement for </a:t>
            </a:r>
            <a:r>
              <a:rPr lang="en-IN" sz="1600" b="1" dirty="0">
                <a:solidFill>
                  <a:srgbClr val="003B5C"/>
                </a:solidFill>
                <a:latin typeface="Montserrat SemiBold" panose="00000700000000000000" charset="0"/>
              </a:rPr>
              <a:t>Metamorphosis Award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.</a:t>
            </a:r>
          </a:p>
          <a:p>
            <a:pPr marL="271463" indent="-271463" algn="just">
              <a:lnSpc>
                <a:spcPct val="125000"/>
              </a:lnSpc>
              <a:buClr>
                <a:srgbClr val="003B5C"/>
              </a:buClr>
              <a:buSzPct val="100000"/>
              <a:buAutoNum type="arabicPeriod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Club will be awarded </a:t>
            </a:r>
            <a:r>
              <a:rPr lang="en-IN" sz="1600" b="1" dirty="0">
                <a:solidFill>
                  <a:srgbClr val="003B5C"/>
                </a:solidFill>
                <a:latin typeface="Montserrat SemiBold" panose="00000700000000000000" charset="0"/>
              </a:rPr>
              <a:t>1 point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 for </a:t>
            </a:r>
            <a:r>
              <a:rPr lang="en-IN" sz="1600" b="1" dirty="0">
                <a:solidFill>
                  <a:srgbClr val="003B5C"/>
                </a:solidFill>
                <a:latin typeface="Montserrat SemiBold" panose="00000700000000000000" charset="0"/>
              </a:rPr>
              <a:t>Hall of Fame Award 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(Criteria: Administration) upon successful submission of </a:t>
            </a:r>
            <a:r>
              <a:rPr lang="en-IN" sz="1600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 Worksheet before the deadline. </a:t>
            </a:r>
          </a:p>
        </p:txBody>
      </p:sp>
    </p:spTree>
    <p:extLst>
      <p:ext uri="{BB962C8B-B14F-4D97-AF65-F5344CB8AC3E}">
        <p14:creationId xmlns:p14="http://schemas.microsoft.com/office/powerpoint/2010/main" val="306309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180F2-C47F-48B4-BCA0-FACD92B2B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986845"/>
            <a:ext cx="7505700" cy="2230634"/>
          </a:xfrm>
        </p:spPr>
        <p:txBody>
          <a:bodyPr anchor="ctr"/>
          <a:lstStyle/>
          <a:p>
            <a:pPr marL="101600" indent="0" algn="ctr">
              <a:lnSpc>
                <a:spcPct val="150000"/>
              </a:lnSpc>
              <a:buNone/>
            </a:pPr>
            <a:r>
              <a:rPr lang="en-IN" sz="1600" b="1" u="sng" dirty="0">
                <a:solidFill>
                  <a:srgbClr val="003B5C"/>
                </a:solidFill>
                <a:latin typeface="Montserrat SemiBold" panose="00000700000000000000" charset="0"/>
              </a:rPr>
              <a:t>For any queries, contact:</a:t>
            </a:r>
          </a:p>
          <a:p>
            <a:pPr marL="101600" indent="0" algn="ctr">
              <a:lnSpc>
                <a:spcPct val="150000"/>
              </a:lnSpc>
              <a:buNone/>
            </a:pPr>
            <a:endParaRPr lang="en-IN" sz="1200" b="1" dirty="0">
              <a:solidFill>
                <a:srgbClr val="003B5C"/>
              </a:solidFill>
              <a:latin typeface="Montserrat SemiBold" panose="00000700000000000000" charset="0"/>
            </a:endParaRPr>
          </a:p>
          <a:p>
            <a:pPr marL="101600" indent="0" algn="ctr">
              <a:lnSpc>
                <a:spcPct val="150000"/>
              </a:lnSpc>
              <a:buNone/>
            </a:pPr>
            <a:r>
              <a:rPr lang="en-IN" sz="1600" b="1" dirty="0">
                <a:solidFill>
                  <a:srgbClr val="003B5C"/>
                </a:solidFill>
                <a:latin typeface="Montserrat SemiBold" panose="00000700000000000000" charset="0"/>
              </a:rPr>
              <a:t>Office of the Administration Manager</a:t>
            </a:r>
          </a:p>
          <a:p>
            <a:pPr marL="101600" indent="0" algn="ctr">
              <a:lnSpc>
                <a:spcPct val="150000"/>
              </a:lnSpc>
              <a:buNone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District 121, Toastmasters International</a:t>
            </a:r>
          </a:p>
          <a:p>
            <a:pPr marL="101600" indent="0" algn="ctr">
              <a:lnSpc>
                <a:spcPct val="150000"/>
              </a:lnSpc>
              <a:buNone/>
            </a:pPr>
            <a:r>
              <a:rPr lang="en-IN" sz="1600" dirty="0">
                <a:latin typeface="Montserrat SemiBold" panose="00000700000000000000" charset="0"/>
                <a:hlinkClick r:id="rId2"/>
              </a:rPr>
              <a:t>d121.amoffice@gmail.com</a:t>
            </a:r>
            <a:endParaRPr lang="en-IN" sz="1600" dirty="0">
              <a:latin typeface="Montserrat SemiBold" panose="00000700000000000000" charset="0"/>
            </a:endParaRPr>
          </a:p>
          <a:p>
            <a:pPr marL="101600" indent="0" algn="ctr">
              <a:lnSpc>
                <a:spcPct val="150000"/>
              </a:lnSpc>
              <a:buNone/>
            </a:pPr>
            <a:r>
              <a:rPr lang="en-IN" sz="1600" dirty="0">
                <a:latin typeface="Montserrat SemiBold" panose="00000700000000000000" charset="0"/>
                <a:hlinkClick r:id="rId3"/>
              </a:rPr>
              <a:t>www.d121toastmasters.org</a:t>
            </a:r>
            <a:endParaRPr lang="en-IN" sz="1600" dirty="0">
              <a:latin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47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7F4F9-59BB-4D86-A1F3-2A9B1ADA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05" y="476939"/>
            <a:ext cx="8052390" cy="674529"/>
          </a:xfrm>
        </p:spPr>
        <p:txBody>
          <a:bodyPr anchor="ctr"/>
          <a:lstStyle/>
          <a:p>
            <a:pPr algn="ctr"/>
            <a:r>
              <a:rPr lang="en-US" sz="2800" u="sng" dirty="0">
                <a:solidFill>
                  <a:srgbClr val="003B5C"/>
                </a:solidFill>
                <a:latin typeface="Montserrat SemiBold" panose="00000700000000000000" charset="0"/>
              </a:rPr>
              <a:t>What is Moments of Truth</a:t>
            </a:r>
            <a:r>
              <a:rPr lang="en-US" sz="2800" dirty="0">
                <a:solidFill>
                  <a:srgbClr val="003B5C"/>
                </a:solidFill>
                <a:latin typeface="Montserrat SemiBold" panose="00000700000000000000" charset="0"/>
              </a:rPr>
              <a:t>?</a:t>
            </a:r>
            <a:endParaRPr lang="en-IN" sz="2800" dirty="0">
              <a:solidFill>
                <a:srgbClr val="003B5C"/>
              </a:solidFill>
              <a:latin typeface="Montserrat SemiBold" panose="00000700000000000000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357229-5427-437F-83E6-6272B593F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05" y="1151468"/>
            <a:ext cx="8052390" cy="3262488"/>
          </a:xfrm>
        </p:spPr>
        <p:txBody>
          <a:bodyPr anchor="ctr"/>
          <a:lstStyle/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A self analysis of the clubs’ affairs.</a:t>
            </a:r>
          </a:p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A special reflective meeting for members </a:t>
            </a:r>
          </a:p>
          <a:p>
            <a:pPr marL="754063" lvl="1" indent="-285750" algn="just">
              <a:lnSpc>
                <a:spcPct val="150000"/>
              </a:lnSpc>
              <a:buClr>
                <a:srgbClr val="003B5C"/>
              </a:buClr>
              <a:buSzPct val="125000"/>
              <a:buFont typeface="Wingdings" pitchFamily="2" charset="2"/>
              <a:buChar char="Ø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to assess the state of the club. </a:t>
            </a:r>
          </a:p>
          <a:p>
            <a:pPr marL="754063" lvl="1" indent="-285750" algn="just">
              <a:lnSpc>
                <a:spcPct val="150000"/>
              </a:lnSpc>
              <a:buClr>
                <a:srgbClr val="003B5C"/>
              </a:buClr>
              <a:buSzPct val="125000"/>
              <a:buFont typeface="Wingdings" pitchFamily="2" charset="2"/>
              <a:buChar char="Ø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agree on actions for continuous improvement.</a:t>
            </a:r>
          </a:p>
          <a:p>
            <a:pPr marL="754063" lvl="1" indent="-285750" algn="just">
              <a:lnSpc>
                <a:spcPct val="150000"/>
              </a:lnSpc>
              <a:buClr>
                <a:srgbClr val="003B5C"/>
              </a:buClr>
              <a:buSzPct val="125000"/>
              <a:buFont typeface="Wingdings" pitchFamily="2" charset="2"/>
              <a:buChar char="Ø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implement the action plan.</a:t>
            </a:r>
          </a:p>
          <a:p>
            <a:pPr marL="754063" lvl="1" indent="-285750" algn="just">
              <a:lnSpc>
                <a:spcPct val="150000"/>
              </a:lnSpc>
              <a:buClr>
                <a:srgbClr val="003B5C"/>
              </a:buClr>
              <a:buSzPct val="125000"/>
              <a:buFont typeface="Wingdings" pitchFamily="2" charset="2"/>
              <a:buChar char="Ø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monitor the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15483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57F4F9-59BB-4D86-A1F3-2A9B1ADA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05" y="476939"/>
            <a:ext cx="8052390" cy="674529"/>
          </a:xfrm>
        </p:spPr>
        <p:txBody>
          <a:bodyPr anchor="ctr"/>
          <a:lstStyle/>
          <a:p>
            <a:pPr algn="ctr"/>
            <a:r>
              <a:rPr lang="en-US" sz="2800" u="sng" dirty="0">
                <a:solidFill>
                  <a:srgbClr val="003B5C"/>
                </a:solidFill>
                <a:latin typeface="Montserrat SemiBold" panose="00000700000000000000" charset="0"/>
              </a:rPr>
              <a:t>Why Moments of Truth</a:t>
            </a:r>
            <a:r>
              <a:rPr lang="en-US" sz="2800" dirty="0">
                <a:solidFill>
                  <a:srgbClr val="003B5C"/>
                </a:solidFill>
                <a:latin typeface="Montserrat SemiBold" panose="00000700000000000000" charset="0"/>
              </a:rPr>
              <a:t>?</a:t>
            </a:r>
            <a:endParaRPr lang="en-IN" sz="2800" dirty="0">
              <a:solidFill>
                <a:srgbClr val="003B5C"/>
              </a:solidFill>
              <a:latin typeface="Montserrat SemiBold" panose="00000700000000000000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357229-5427-437F-83E6-6272B593F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805" y="1151468"/>
            <a:ext cx="8052390" cy="3262488"/>
          </a:xfrm>
        </p:spPr>
        <p:txBody>
          <a:bodyPr anchor="ctr"/>
          <a:lstStyle/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5C"/>
                </a:solidFill>
                <a:latin typeface="Montserrat SemiBold" panose="00000700000000000000" charset="0"/>
              </a:rPr>
              <a:t>Objective: identify challenges and find solution.</a:t>
            </a:r>
          </a:p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5C"/>
                </a:solidFill>
                <a:latin typeface="Montserrat SemiBold" panose="00000700000000000000" charset="0"/>
              </a:rPr>
              <a:t>Understand the reality (Present Situation Analysis).</a:t>
            </a:r>
          </a:p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5C"/>
                </a:solidFill>
                <a:latin typeface="Montserrat SemiBold" panose="00000700000000000000" charset="0"/>
              </a:rPr>
              <a:t>Identify root cause of problems, if any.</a:t>
            </a:r>
          </a:p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5C"/>
                </a:solidFill>
                <a:latin typeface="Montserrat SemiBold" panose="00000700000000000000" charset="0"/>
              </a:rPr>
              <a:t>Decide on Best Practices to solve the problem.</a:t>
            </a:r>
          </a:p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5C"/>
                </a:solidFill>
                <a:latin typeface="Montserrat SemiBold" panose="00000700000000000000" charset="0"/>
              </a:rPr>
              <a:t>Formulate an Action Plan.</a:t>
            </a:r>
          </a:p>
          <a:p>
            <a:pPr marL="271463" indent="-260350" algn="just">
              <a:lnSpc>
                <a:spcPct val="150000"/>
              </a:lnSpc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B5C"/>
                </a:solidFill>
                <a:latin typeface="Montserrat SemiBold" panose="00000700000000000000" charset="0"/>
              </a:rPr>
              <a:t>Follow up on Action Plan and track implementation.</a:t>
            </a:r>
            <a:endParaRPr lang="en-IN" sz="1800" dirty="0">
              <a:solidFill>
                <a:srgbClr val="003B5C"/>
              </a:solidFill>
              <a:latin typeface="Montserrat SemiBold" panose="000007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C5FE9-9031-40C2-9A6E-497497E9D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710" y="465555"/>
            <a:ext cx="8150580" cy="4212390"/>
          </a:xfrm>
        </p:spPr>
        <p:txBody>
          <a:bodyPr anchor="ctr"/>
          <a:lstStyle/>
          <a:p>
            <a:pPr marL="90487" indent="0" algn="ctr" fontAlgn="base">
              <a:lnSpc>
                <a:spcPct val="140000"/>
              </a:lnSpc>
              <a:buNone/>
            </a:pPr>
            <a:r>
              <a:rPr lang="en-US" sz="2400" dirty="0">
                <a:solidFill>
                  <a:srgbClr val="003B5C"/>
                </a:solidFill>
                <a:latin typeface="Montserrat SemiBold" panose="00000700000000000000" charset="0"/>
              </a:rPr>
              <a:t>6 MOMENTS OF TRUTH</a:t>
            </a:r>
            <a:endParaRPr lang="en-US" sz="1400" u="sng" dirty="0">
              <a:solidFill>
                <a:srgbClr val="003B5C"/>
              </a:solidFill>
              <a:latin typeface="Montserrat SemiBold" panose="00000700000000000000" charset="0"/>
            </a:endParaRPr>
          </a:p>
          <a:p>
            <a:pPr marL="361950" indent="-271463" algn="just" fontAlgn="base">
              <a:lnSpc>
                <a:spcPct val="140000"/>
              </a:lnSpc>
              <a:spcBef>
                <a:spcPts val="1200"/>
              </a:spcBef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3B5C"/>
                </a:solidFill>
                <a:latin typeface="Montserrat SemiBold" panose="00000700000000000000" charset="0"/>
              </a:rPr>
              <a:t>First Impressions</a:t>
            </a:r>
            <a:r>
              <a:rPr lang="en-US" sz="1500" dirty="0">
                <a:solidFill>
                  <a:srgbClr val="003B5C"/>
                </a:solidFill>
                <a:latin typeface="Montserrat SemiBold" panose="00000700000000000000" charset="0"/>
              </a:rPr>
              <a:t> – </a:t>
            </a:r>
            <a:r>
              <a:rPr lang="en-US" sz="1500" dirty="0">
                <a:solidFill>
                  <a:srgbClr val="671F2B"/>
                </a:solidFill>
                <a:latin typeface="Montserrat SemiBold" panose="00000700000000000000" charset="0"/>
              </a:rPr>
              <a:t>First impressions of a guest visiting club.</a:t>
            </a:r>
          </a:p>
          <a:p>
            <a:pPr marL="361950" indent="-271463" algn="just" fontAlgn="base">
              <a:lnSpc>
                <a:spcPct val="140000"/>
              </a:lnSpc>
              <a:spcBef>
                <a:spcPts val="1200"/>
              </a:spcBef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3B5C"/>
                </a:solidFill>
                <a:latin typeface="Montserrat SemiBold" panose="00000700000000000000" charset="0"/>
              </a:rPr>
              <a:t>Membership Orientation</a:t>
            </a:r>
            <a:r>
              <a:rPr lang="en-US" sz="1500" dirty="0">
                <a:solidFill>
                  <a:srgbClr val="003B5C"/>
                </a:solidFill>
                <a:latin typeface="Montserrat SemiBold" panose="00000700000000000000" charset="0"/>
              </a:rPr>
              <a:t> – </a:t>
            </a:r>
            <a:r>
              <a:rPr lang="en-US" sz="1500" dirty="0">
                <a:solidFill>
                  <a:srgbClr val="671F2B"/>
                </a:solidFill>
                <a:latin typeface="Montserrat SemiBold" panose="00000700000000000000" charset="0"/>
              </a:rPr>
              <a:t>How does your new member feel.</a:t>
            </a:r>
          </a:p>
          <a:p>
            <a:pPr marL="361950" indent="-271463" algn="just" fontAlgn="base">
              <a:lnSpc>
                <a:spcPct val="140000"/>
              </a:lnSpc>
              <a:spcBef>
                <a:spcPts val="1200"/>
              </a:spcBef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3B5C"/>
                </a:solidFill>
                <a:latin typeface="Montserrat SemiBold" panose="00000700000000000000" charset="0"/>
              </a:rPr>
              <a:t>Fellowship, Variety and Communication</a:t>
            </a:r>
            <a:r>
              <a:rPr lang="en-US" sz="1500" dirty="0">
                <a:solidFill>
                  <a:srgbClr val="003B5C"/>
                </a:solidFill>
                <a:latin typeface="Montserrat SemiBold" panose="00000700000000000000" charset="0"/>
              </a:rPr>
              <a:t> – </a:t>
            </a:r>
            <a:r>
              <a:rPr lang="en-US" sz="1500" dirty="0">
                <a:solidFill>
                  <a:srgbClr val="671F2B"/>
                </a:solidFill>
                <a:latin typeface="Montserrat SemiBold" panose="00000700000000000000" charset="0"/>
              </a:rPr>
              <a:t>General club environment-Involvement out side club.</a:t>
            </a:r>
          </a:p>
          <a:p>
            <a:pPr marL="361950" indent="-271463" algn="just" fontAlgn="base">
              <a:lnSpc>
                <a:spcPct val="140000"/>
              </a:lnSpc>
              <a:spcBef>
                <a:spcPts val="1200"/>
              </a:spcBef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3B5C"/>
                </a:solidFill>
                <a:latin typeface="Montserrat SemiBold" panose="00000700000000000000" charset="0"/>
              </a:rPr>
              <a:t>Program Planning and Meeting Organization</a:t>
            </a:r>
            <a:r>
              <a:rPr lang="en-US" sz="1500" dirty="0">
                <a:solidFill>
                  <a:srgbClr val="003B5C"/>
                </a:solidFill>
                <a:latin typeface="Montserrat SemiBold" panose="00000700000000000000" charset="0"/>
              </a:rPr>
              <a:t> – </a:t>
            </a:r>
            <a:r>
              <a:rPr lang="en-US" sz="1500" dirty="0">
                <a:solidFill>
                  <a:srgbClr val="671F2B"/>
                </a:solidFill>
                <a:latin typeface="Montserrat SemiBold" panose="00000700000000000000" charset="0"/>
              </a:rPr>
              <a:t>Planning of meetings. </a:t>
            </a:r>
          </a:p>
          <a:p>
            <a:pPr marL="361950" indent="-271463" algn="just" fontAlgn="base">
              <a:lnSpc>
                <a:spcPct val="140000"/>
              </a:lnSpc>
              <a:spcBef>
                <a:spcPts val="1200"/>
              </a:spcBef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3B5C"/>
                </a:solidFill>
                <a:latin typeface="Montserrat SemiBold" panose="00000700000000000000" charset="0"/>
              </a:rPr>
              <a:t>Membership Strength</a:t>
            </a:r>
            <a:r>
              <a:rPr lang="en-US" sz="1500" dirty="0">
                <a:solidFill>
                  <a:srgbClr val="003B5C"/>
                </a:solidFill>
                <a:latin typeface="Montserrat SemiBold" panose="00000700000000000000" charset="0"/>
              </a:rPr>
              <a:t> – </a:t>
            </a:r>
            <a:r>
              <a:rPr lang="en-US" sz="1500" dirty="0">
                <a:solidFill>
                  <a:srgbClr val="671F2B"/>
                </a:solidFill>
                <a:latin typeface="Montserrat SemiBold" panose="00000700000000000000" charset="0"/>
              </a:rPr>
              <a:t>Retention of members/ Increasing members.</a:t>
            </a:r>
          </a:p>
          <a:p>
            <a:pPr marL="361950" indent="-271463" algn="just" fontAlgn="base">
              <a:lnSpc>
                <a:spcPct val="140000"/>
              </a:lnSpc>
              <a:spcBef>
                <a:spcPts val="1200"/>
              </a:spcBef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3B5C"/>
                </a:solidFill>
                <a:latin typeface="Montserrat SemiBold" panose="00000700000000000000" charset="0"/>
              </a:rPr>
              <a:t>Achievement Recognition</a:t>
            </a:r>
            <a:r>
              <a:rPr lang="en-US" sz="1500" dirty="0">
                <a:solidFill>
                  <a:srgbClr val="003B5C"/>
                </a:solidFill>
                <a:latin typeface="Montserrat SemiBold" panose="00000700000000000000" charset="0"/>
              </a:rPr>
              <a:t> – </a:t>
            </a:r>
            <a:r>
              <a:rPr lang="en-US" sz="1500" dirty="0">
                <a:solidFill>
                  <a:srgbClr val="671F2B"/>
                </a:solidFill>
                <a:latin typeface="Montserrat SemiBold" panose="00000700000000000000" charset="0"/>
              </a:rPr>
              <a:t>Members attracted to the club.</a:t>
            </a:r>
          </a:p>
        </p:txBody>
      </p:sp>
    </p:spTree>
    <p:extLst>
      <p:ext uri="{BB962C8B-B14F-4D97-AF65-F5344CB8AC3E}">
        <p14:creationId xmlns:p14="http://schemas.microsoft.com/office/powerpoint/2010/main" val="16617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8940-D9FB-4148-ABB6-D9014F7C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35782"/>
            <a:ext cx="7505700" cy="638603"/>
          </a:xfrm>
        </p:spPr>
        <p:txBody>
          <a:bodyPr anchor="ctr"/>
          <a:lstStyle/>
          <a:p>
            <a:pPr algn="ctr"/>
            <a:r>
              <a:rPr lang="en-IN" sz="2000" u="sng" dirty="0">
                <a:latin typeface="Montserrat SemiBold" panose="00000700000000000000" charset="0"/>
              </a:rPr>
              <a:t>Important Documents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BF23C-EBC1-46E2-9F61-96E5F6EAE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17" y="1072411"/>
            <a:ext cx="2389305" cy="2957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4193EE-FDAE-4746-974C-637B38F54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436" y="1018493"/>
            <a:ext cx="5536789" cy="306569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/>
              <a:t>MOMENTS OF TRUTH MANUAL</a:t>
            </a:r>
          </a:p>
          <a:p>
            <a:pPr>
              <a:spcAft>
                <a:spcPts val="1200"/>
              </a:spcAft>
            </a:pPr>
            <a:r>
              <a:rPr lang="en-IN" sz="1800" dirty="0"/>
              <a:t>BEST PRACTICES CHART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/>
              <a:t>MOMENTS OF TRUTH HANDOUT</a:t>
            </a:r>
          </a:p>
          <a:p>
            <a:pPr>
              <a:spcAft>
                <a:spcPts val="1200"/>
              </a:spcAft>
            </a:pPr>
            <a:r>
              <a:rPr lang="en-IN" sz="1800" dirty="0"/>
              <a:t>CLUB QUALITY STANDARDS EVALUATION</a:t>
            </a:r>
          </a:p>
          <a:p>
            <a:pPr>
              <a:spcAft>
                <a:spcPts val="1200"/>
              </a:spcAft>
            </a:pPr>
            <a:r>
              <a:rPr lang="en-IN" sz="1800" dirty="0"/>
              <a:t>MOMENTS OF TRUTH SLIDES</a:t>
            </a:r>
          </a:p>
          <a:p>
            <a:pPr>
              <a:spcAft>
                <a:spcPts val="1200"/>
              </a:spcAft>
            </a:pPr>
            <a:r>
              <a:rPr lang="en-IN" sz="1800" dirty="0"/>
              <a:t>D121 MOT WORKSHEET</a:t>
            </a: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FA603-7140-EA4A-9BEC-9244F81BC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057" y="1174423"/>
            <a:ext cx="4235521" cy="3285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F3353-FF4E-CD4D-B41A-5B9E2FE63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858" y="991690"/>
            <a:ext cx="3438816" cy="3005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A48F4A-7013-4642-9020-B70E5C328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701" y="2817172"/>
            <a:ext cx="5907978" cy="1999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42209B-760B-2E4A-8E8B-A60830088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683" y="1623965"/>
            <a:ext cx="4019895" cy="226119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F7F1C2D-FDE7-6B4B-8160-C39091D8FD17}"/>
              </a:ext>
            </a:extLst>
          </p:cNvPr>
          <p:cNvSpPr txBox="1">
            <a:spLocks/>
          </p:cNvSpPr>
          <p:nvPr/>
        </p:nvSpPr>
        <p:spPr>
          <a:xfrm>
            <a:off x="4959209" y="908529"/>
            <a:ext cx="3909369" cy="369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●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○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■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●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○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■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●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○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 Medium"/>
              <a:buChar char="■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271463" indent="-2714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To be submitted to District 121 with consolidated data of Club’s Moments of Truth session.</a:t>
            </a:r>
          </a:p>
          <a:p>
            <a:pPr marL="271463" indent="-2714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Contains the following sheets:</a:t>
            </a:r>
          </a:p>
          <a:p>
            <a:pPr marL="541338" indent="-269875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Club Details</a:t>
            </a:r>
          </a:p>
          <a:p>
            <a:pPr marL="541338" indent="-269875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IN" sz="1600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 Handout (editable)</a:t>
            </a:r>
          </a:p>
          <a:p>
            <a:pPr marL="541338" indent="-269875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Challenges</a:t>
            </a:r>
          </a:p>
          <a:p>
            <a:pPr marL="541338" indent="-269875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Action Items</a:t>
            </a:r>
          </a:p>
          <a:p>
            <a:pPr marL="541338" indent="-269875" algn="just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9503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02FB-49BF-CA42-8F01-AFA1215E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28142"/>
            <a:ext cx="7410450" cy="843199"/>
          </a:xfrm>
        </p:spPr>
        <p:txBody>
          <a:bodyPr/>
          <a:lstStyle/>
          <a:p>
            <a:pPr algn="ctr"/>
            <a:r>
              <a:rPr lang="en-US" sz="2400" dirty="0"/>
              <a:t>ALL DOCUMENTS IN ONE PLACE</a:t>
            </a:r>
            <a:br>
              <a:rPr lang="en-US" sz="2400" dirty="0"/>
            </a:br>
            <a:r>
              <a:rPr lang="en-US" sz="2400" dirty="0"/>
              <a:t>d121toastmasters.org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FACEA-3FF3-8D4A-BE74-10C49FDFB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6" b="51013"/>
          <a:stretch/>
        </p:blipFill>
        <p:spPr>
          <a:xfrm>
            <a:off x="444081" y="1071341"/>
            <a:ext cx="8229600" cy="2052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149A2-F6EB-E249-AB47-4E2EF41D6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57" t="39191" r="31584" b="5796"/>
          <a:stretch/>
        </p:blipFill>
        <p:spPr>
          <a:xfrm>
            <a:off x="5283158" y="1884804"/>
            <a:ext cx="1149790" cy="1238857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B3D32E4F-73E3-D844-B3CD-60CABA5F469F}"/>
              </a:ext>
            </a:extLst>
          </p:cNvPr>
          <p:cNvSpPr/>
          <p:nvPr/>
        </p:nvSpPr>
        <p:spPr>
          <a:xfrm rot="5400000">
            <a:off x="5214864" y="1329450"/>
            <a:ext cx="432488" cy="295901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A748556-9A6C-DA4A-B646-5134B7D1F97B}"/>
              </a:ext>
            </a:extLst>
          </p:cNvPr>
          <p:cNvSpPr/>
          <p:nvPr/>
        </p:nvSpPr>
        <p:spPr>
          <a:xfrm>
            <a:off x="4850669" y="2356281"/>
            <a:ext cx="432488" cy="295901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637115-0650-C943-B63F-8E47E8610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0" y="1071341"/>
            <a:ext cx="6526062" cy="3801804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37F821E9-399A-1842-974A-9A7183B3C2F8}"/>
              </a:ext>
            </a:extLst>
          </p:cNvPr>
          <p:cNvSpPr/>
          <p:nvPr/>
        </p:nvSpPr>
        <p:spPr>
          <a:xfrm rot="5400000">
            <a:off x="4311978" y="3049686"/>
            <a:ext cx="276843" cy="14795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70FE2ED-74A5-654E-85EF-E9A425A523E2}"/>
              </a:ext>
            </a:extLst>
          </p:cNvPr>
          <p:cNvSpPr/>
          <p:nvPr/>
        </p:nvSpPr>
        <p:spPr>
          <a:xfrm>
            <a:off x="1380232" y="3669704"/>
            <a:ext cx="276843" cy="14795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68B3341-67FE-8D4F-91AB-0B85C466B6ED}"/>
              </a:ext>
            </a:extLst>
          </p:cNvPr>
          <p:cNvSpPr/>
          <p:nvPr/>
        </p:nvSpPr>
        <p:spPr>
          <a:xfrm rot="10800000">
            <a:off x="7211537" y="3637968"/>
            <a:ext cx="276843" cy="14795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6C4EBF9-0F7D-0B48-95B0-21C7D172041D}"/>
              </a:ext>
            </a:extLst>
          </p:cNvPr>
          <p:cNvSpPr/>
          <p:nvPr/>
        </p:nvSpPr>
        <p:spPr>
          <a:xfrm>
            <a:off x="1380232" y="4046693"/>
            <a:ext cx="276843" cy="14795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5615EF6-66D4-B444-9230-8598DCCB7CA0}"/>
              </a:ext>
            </a:extLst>
          </p:cNvPr>
          <p:cNvSpPr/>
          <p:nvPr/>
        </p:nvSpPr>
        <p:spPr>
          <a:xfrm rot="10800000">
            <a:off x="7264401" y="4046693"/>
            <a:ext cx="276843" cy="14795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24672DA-0DBB-F44B-A6AB-8DABA0E29721}"/>
              </a:ext>
            </a:extLst>
          </p:cNvPr>
          <p:cNvSpPr/>
          <p:nvPr/>
        </p:nvSpPr>
        <p:spPr>
          <a:xfrm>
            <a:off x="1380232" y="4441857"/>
            <a:ext cx="276843" cy="14795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A058719D-7807-D041-9BDE-75CFF87FA654}"/>
              </a:ext>
            </a:extLst>
          </p:cNvPr>
          <p:cNvSpPr/>
          <p:nvPr/>
        </p:nvSpPr>
        <p:spPr>
          <a:xfrm rot="10800000">
            <a:off x="7264401" y="4476304"/>
            <a:ext cx="276843" cy="14795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3729-D8A9-40F2-B277-5B15FF83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30190"/>
            <a:ext cx="7505700" cy="678729"/>
          </a:xfrm>
        </p:spPr>
        <p:txBody>
          <a:bodyPr anchor="ctr"/>
          <a:lstStyle/>
          <a:p>
            <a:pPr algn="ctr"/>
            <a:r>
              <a:rPr lang="en-IN" sz="2000" u="sng" dirty="0">
                <a:latin typeface="Montserrat SemiBold" panose="00000700000000000000" charset="0"/>
              </a:rPr>
              <a:t>SUGGESTED PROCESS</a:t>
            </a:r>
            <a:br>
              <a:rPr lang="en-IN" sz="2000" u="sng" dirty="0">
                <a:latin typeface="Montserrat SemiBold" panose="00000700000000000000" charset="0"/>
              </a:rPr>
            </a:br>
            <a:r>
              <a:rPr lang="en-IN" sz="2000" u="sng" dirty="0">
                <a:latin typeface="Montserrat SemiBold" panose="00000700000000000000" charset="0"/>
              </a:rPr>
              <a:t>Moments of Truth Process for Clubs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F5961-2F71-40B2-8181-8D14D21F2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81" y="1200151"/>
            <a:ext cx="8024988" cy="3295650"/>
          </a:xfrm>
        </p:spPr>
        <p:txBody>
          <a:bodyPr anchor="ctr"/>
          <a:lstStyle/>
          <a:p>
            <a:pPr marL="271463" indent="-271463" algn="just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Announce Early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at least 2 weeks in advance 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availability of all members 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availability of Area Director.</a:t>
            </a:r>
          </a:p>
          <a:p>
            <a:pPr marL="271463" indent="-2714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Six Teams (or lesser, based on the membership strength) 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Each Team is assigned one/two </a:t>
            </a:r>
            <a:r>
              <a:rPr lang="en-US" sz="1800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.</a:t>
            </a:r>
          </a:p>
          <a:p>
            <a:pPr marL="742950" lvl="1" indent="-285750" algn="just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One Team Leader</a:t>
            </a:r>
          </a:p>
          <a:p>
            <a:pPr marL="271463" indent="-2714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sz="1800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US" sz="1800" dirty="0">
                <a:solidFill>
                  <a:srgbClr val="003B5C"/>
                </a:solidFill>
                <a:latin typeface="Montserrat SemiBold" panose="00000700000000000000" charset="0"/>
              </a:rPr>
              <a:t> Facilitator (any member) - explains the process to meeting</a:t>
            </a:r>
          </a:p>
        </p:txBody>
      </p:sp>
    </p:spTree>
    <p:extLst>
      <p:ext uri="{BB962C8B-B14F-4D97-AF65-F5344CB8AC3E}">
        <p14:creationId xmlns:p14="http://schemas.microsoft.com/office/powerpoint/2010/main" val="27373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3729-D8A9-40F2-B277-5B15FF83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30190"/>
            <a:ext cx="7505700" cy="678729"/>
          </a:xfrm>
        </p:spPr>
        <p:txBody>
          <a:bodyPr anchor="ctr"/>
          <a:lstStyle/>
          <a:p>
            <a:pPr algn="ctr"/>
            <a:r>
              <a:rPr lang="en-IN" sz="2000" u="sng" dirty="0">
                <a:latin typeface="Montserrat SemiBold" panose="00000700000000000000" charset="0"/>
              </a:rPr>
              <a:t>SUGGESTED PROCESS</a:t>
            </a:r>
            <a:br>
              <a:rPr lang="en-IN" sz="2000" u="sng" dirty="0">
                <a:latin typeface="Montserrat SemiBold" panose="00000700000000000000" charset="0"/>
              </a:rPr>
            </a:br>
            <a:r>
              <a:rPr lang="en-IN" sz="2000" u="sng" dirty="0">
                <a:latin typeface="Montserrat SemiBold" panose="00000700000000000000" charset="0"/>
              </a:rPr>
              <a:t>Moments of Truth Process for Clubs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F5961-2F71-40B2-8181-8D14D21F2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381" y="1200150"/>
            <a:ext cx="8024988" cy="3575049"/>
          </a:xfrm>
        </p:spPr>
        <p:txBody>
          <a:bodyPr anchor="t"/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Each Team rates every standard on scale of 1 – 5.</a:t>
            </a:r>
          </a:p>
          <a:p>
            <a:pPr marL="342900" indent="-342900" algn="just">
              <a:lnSpc>
                <a:spcPct val="100000"/>
              </a:lnSpc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For each item that is rated 3 or lower.</a:t>
            </a:r>
          </a:p>
          <a:p>
            <a:pPr marL="800100" lvl="1" indent="-342900" algn="just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look at the Best Practices Chart and discuss </a:t>
            </a:r>
          </a:p>
          <a:p>
            <a:pPr marL="1257300" lvl="2" indent="-342900" algn="just">
              <a:lnSpc>
                <a:spcPct val="100000"/>
              </a:lnSpc>
              <a:buSzPct val="100000"/>
              <a:buFont typeface="Wingdings" pitchFamily="2" charset="2"/>
              <a:buChar char="ü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What is the cause of this challenge? </a:t>
            </a:r>
          </a:p>
          <a:p>
            <a:pPr marL="1257300" lvl="2" indent="-342900" algn="just">
              <a:lnSpc>
                <a:spcPct val="100000"/>
              </a:lnSpc>
              <a:buSzPct val="100000"/>
              <a:buFont typeface="Wingdings" pitchFamily="2" charset="2"/>
              <a:buChar char="ü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What can we do to fix it?</a:t>
            </a:r>
          </a:p>
          <a:p>
            <a:pPr marL="342900" indent="-342900" algn="just">
              <a:lnSpc>
                <a:spcPct val="100000"/>
              </a:lnSpc>
              <a:buSzPct val="100000"/>
              <a:buFont typeface="+mj-lt"/>
              <a:buAutoNum type="arabicPeriod" startAt="4"/>
            </a:pPr>
            <a:endParaRPr lang="en-US" sz="1600" dirty="0">
              <a:solidFill>
                <a:srgbClr val="003B5C"/>
              </a:solidFill>
              <a:latin typeface="Montserrat SemiBold" panose="00000700000000000000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Assigned Person of Each team presents challenges / recommendations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Challenges, Action Items and Best Practices recorded in the </a:t>
            </a:r>
            <a:r>
              <a:rPr lang="en-US" sz="1600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 Worksheet.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 startAt="4"/>
            </a:pPr>
            <a:endParaRPr lang="en-US" sz="1600" dirty="0">
              <a:solidFill>
                <a:srgbClr val="003B5C"/>
              </a:solidFill>
              <a:latin typeface="Montserrat SemiBold" panose="00000700000000000000" charset="0"/>
            </a:endParaRPr>
          </a:p>
          <a:p>
            <a:pPr marL="271463" indent="-2714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 startAt="4"/>
            </a:pPr>
            <a:endParaRPr lang="en-US" sz="1600" dirty="0">
              <a:solidFill>
                <a:srgbClr val="003B5C"/>
              </a:solidFill>
              <a:latin typeface="Montserrat SemiBold" panose="00000700000000000000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53BC8C-7E2A-BC47-8CF8-C6CB75C4B031}"/>
              </a:ext>
            </a:extLst>
          </p:cNvPr>
          <p:cNvSpPr txBox="1">
            <a:spLocks/>
          </p:cNvSpPr>
          <p:nvPr/>
        </p:nvSpPr>
        <p:spPr>
          <a:xfrm>
            <a:off x="6522551" y="1827295"/>
            <a:ext cx="2926713" cy="232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●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○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■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●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○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■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●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Char char="○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 Medium"/>
              <a:buChar char="■"/>
              <a:defRPr sz="20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600"/>
              </a:spcAft>
              <a:buSzPct val="100000"/>
              <a:buNone/>
            </a:pPr>
            <a:r>
              <a:rPr lang="en-US" sz="1400" dirty="0">
                <a:solidFill>
                  <a:srgbClr val="003B5C"/>
                </a:solidFill>
                <a:latin typeface="Montserrat SemiBold" panose="00000700000000000000" charset="0"/>
              </a:rPr>
              <a:t>We meet the standard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Never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Rarely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Sometimes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Often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1600" dirty="0">
                <a:solidFill>
                  <a:srgbClr val="003B5C"/>
                </a:solidFill>
                <a:latin typeface="Montserrat SemiBold" panose="00000700000000000000" charset="0"/>
              </a:rPr>
              <a:t>Always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 startAt="4"/>
            </a:pPr>
            <a:endParaRPr lang="en-US" sz="1600" dirty="0">
              <a:solidFill>
                <a:srgbClr val="003B5C"/>
              </a:solidFill>
              <a:latin typeface="Montserrat SemiBold" panose="00000700000000000000" charset="0"/>
            </a:endParaRPr>
          </a:p>
          <a:p>
            <a:pPr marL="271463" indent="-271463" algn="just">
              <a:lnSpc>
                <a:spcPct val="150000"/>
              </a:lnSpc>
              <a:spcAft>
                <a:spcPts val="600"/>
              </a:spcAft>
              <a:buSzPct val="100000"/>
              <a:buFont typeface="+mj-lt"/>
              <a:buAutoNum type="arabicPeriod" startAt="4"/>
            </a:pPr>
            <a:endParaRPr lang="en-US" sz="1600" dirty="0">
              <a:solidFill>
                <a:srgbClr val="003B5C"/>
              </a:solidFill>
              <a:latin typeface="Montserrat SemiBold" panose="0000070000000000000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2F477-06DD-974D-A16D-E690B57C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07583"/>
            <a:ext cx="6515992" cy="19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6523-CC1A-402F-AB48-95AB3028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3" y="222453"/>
            <a:ext cx="7505700" cy="621956"/>
          </a:xfrm>
        </p:spPr>
        <p:txBody>
          <a:bodyPr anchor="ctr"/>
          <a:lstStyle/>
          <a:p>
            <a:r>
              <a:rPr lang="en-IN" sz="2000" u="sng" dirty="0">
                <a:latin typeface="Montserrat SemiBold" panose="00000700000000000000" charset="0"/>
              </a:rPr>
              <a:t>After the </a:t>
            </a:r>
            <a:r>
              <a:rPr lang="en-IN" sz="2000" u="sng" dirty="0" err="1">
                <a:latin typeface="Montserrat SemiBold" panose="00000700000000000000" charset="0"/>
              </a:rPr>
              <a:t>MoT</a:t>
            </a:r>
            <a:r>
              <a:rPr lang="en-IN" sz="2000" u="sng" dirty="0">
                <a:latin typeface="Montserrat SemiBold" panose="00000700000000000000" charset="0"/>
              </a:rPr>
              <a:t>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51285-9984-449D-8589-1FAAD456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843" y="844409"/>
            <a:ext cx="8139289" cy="2675467"/>
          </a:xfrm>
        </p:spPr>
        <p:txBody>
          <a:bodyPr anchor="ctr"/>
          <a:lstStyle/>
          <a:p>
            <a:pPr marL="271463" indent="-271463" algn="just">
              <a:lnSpc>
                <a:spcPct val="150000"/>
              </a:lnSpc>
              <a:spcAft>
                <a:spcPts val="600"/>
              </a:spcAft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Area Director to guide formulating the Action Plan.</a:t>
            </a:r>
          </a:p>
          <a:p>
            <a:pPr marL="271463" indent="-271463" algn="just">
              <a:lnSpc>
                <a:spcPct val="150000"/>
              </a:lnSpc>
              <a:spcAft>
                <a:spcPts val="600"/>
              </a:spcAft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Club President to submit the </a:t>
            </a:r>
            <a:r>
              <a:rPr lang="en-IN" sz="1600" dirty="0" err="1">
                <a:solidFill>
                  <a:srgbClr val="003B5C"/>
                </a:solidFill>
                <a:latin typeface="Montserrat SemiBold" panose="00000700000000000000" charset="0"/>
              </a:rPr>
              <a:t>MoT</a:t>
            </a: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 Worksheet to the Office of the Administration Manager, District 121, via District 121 website.</a:t>
            </a:r>
          </a:p>
          <a:p>
            <a:pPr marL="271463" indent="-271463" algn="just">
              <a:lnSpc>
                <a:spcPct val="150000"/>
              </a:lnSpc>
              <a:spcAft>
                <a:spcPts val="600"/>
              </a:spcAft>
              <a:buClr>
                <a:srgbClr val="003B5C"/>
              </a:buClr>
              <a:buSzPct val="125000"/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3B5C"/>
                </a:solidFill>
                <a:latin typeface="Montserrat SemiBold" panose="00000700000000000000" charset="0"/>
              </a:rPr>
              <a:t>Area Director to closely monitor the progress made by the club towards implementation of the Action Plan (criterion for ‘Metamorphosis Award’).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6232B-A19A-EF4E-90DA-E69CA2072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80" y="2365533"/>
            <a:ext cx="6992814" cy="2777967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C5B6D753-0FA1-B142-B8FB-83071FF9B174}"/>
              </a:ext>
            </a:extLst>
          </p:cNvPr>
          <p:cNvSpPr/>
          <p:nvPr/>
        </p:nvSpPr>
        <p:spPr>
          <a:xfrm>
            <a:off x="2865120" y="3754516"/>
            <a:ext cx="592328" cy="387316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23C10CC-E27C-6048-903E-6C8EBD2ADEF2}"/>
              </a:ext>
            </a:extLst>
          </p:cNvPr>
          <p:cNvSpPr/>
          <p:nvPr/>
        </p:nvSpPr>
        <p:spPr>
          <a:xfrm rot="5400000">
            <a:off x="3533422" y="3050258"/>
            <a:ext cx="553156" cy="386080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7200271-353B-3B45-B7A8-0EA1E3842175}"/>
              </a:ext>
            </a:extLst>
          </p:cNvPr>
          <p:cNvSpPr/>
          <p:nvPr/>
        </p:nvSpPr>
        <p:spPr>
          <a:xfrm rot="10800000">
            <a:off x="6685280" y="3780930"/>
            <a:ext cx="592328" cy="387316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813F4-1198-5647-B88E-4C038D52B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630"/>
          <a:stretch/>
        </p:blipFill>
        <p:spPr>
          <a:xfrm>
            <a:off x="728889" y="2400406"/>
            <a:ext cx="7545574" cy="1767840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AC634319-EB29-2042-994A-C26C5B6B0E62}"/>
              </a:ext>
            </a:extLst>
          </p:cNvPr>
          <p:cNvSpPr/>
          <p:nvPr/>
        </p:nvSpPr>
        <p:spPr>
          <a:xfrm>
            <a:off x="546330" y="3213100"/>
            <a:ext cx="592328" cy="387316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A1E2F4-E2F3-484D-B951-FDA34D763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75" b="8217"/>
          <a:stretch/>
        </p:blipFill>
        <p:spPr>
          <a:xfrm>
            <a:off x="994935" y="3917861"/>
            <a:ext cx="7545574" cy="859421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B5F74527-67B3-7649-A27D-85264E675334}"/>
              </a:ext>
            </a:extLst>
          </p:cNvPr>
          <p:cNvSpPr/>
          <p:nvPr/>
        </p:nvSpPr>
        <p:spPr>
          <a:xfrm rot="10800000">
            <a:off x="8009803" y="4111519"/>
            <a:ext cx="592328" cy="387316"/>
          </a:xfrm>
          <a:prstGeom prst="rightArrow">
            <a:avLst/>
          </a:prstGeom>
          <a:solidFill>
            <a:srgbClr val="F2DF74"/>
          </a:solidFill>
          <a:ln>
            <a:solidFill>
              <a:srgbClr val="772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1903</TotalTime>
  <Words>562</Words>
  <Application>Microsoft Office PowerPoint</Application>
  <PresentationFormat>On-screen Show (16:9)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Montserrat</vt:lpstr>
      <vt:lpstr>Wingdings</vt:lpstr>
      <vt:lpstr>Arial</vt:lpstr>
      <vt:lpstr>Montserrat SemiBold</vt:lpstr>
      <vt:lpstr>Calibri</vt:lpstr>
      <vt:lpstr>Montserrat ExtraBold</vt:lpstr>
      <vt:lpstr>Montserrat Medium</vt:lpstr>
      <vt:lpstr>Montserrat Black</vt:lpstr>
      <vt:lpstr>Nunito</vt:lpstr>
      <vt:lpstr>Shift</vt:lpstr>
      <vt:lpstr>MOMENTS OF TRUTH Club Officers’ Training Program  District 121  |  Region 13</vt:lpstr>
      <vt:lpstr>What is Moments of Truth?</vt:lpstr>
      <vt:lpstr>Why Moments of Truth?</vt:lpstr>
      <vt:lpstr>PowerPoint Presentation</vt:lpstr>
      <vt:lpstr>Important Documents</vt:lpstr>
      <vt:lpstr>ALL DOCUMENTS IN ONE PLACE d121toastmasters.org</vt:lpstr>
      <vt:lpstr>SUGGESTED PROCESS Moments of Truth Process for Clubs</vt:lpstr>
      <vt:lpstr>SUGGESTED PROCESS Moments of Truth Process for Clubs</vt:lpstr>
      <vt:lpstr>After the MoT Session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Administration Manager’s Office Moments of Truth  District 121  |  Region 13</dc:title>
  <cp:lastModifiedBy>Gokul P Menon</cp:lastModifiedBy>
  <cp:revision>92</cp:revision>
  <dcterms:modified xsi:type="dcterms:W3CDTF">2021-08-06T17:37:36Z</dcterms:modified>
</cp:coreProperties>
</file>