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74" r:id="rId5"/>
    <p:sldId id="270" r:id="rId6"/>
    <p:sldId id="271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3" r:id="rId15"/>
    <p:sldId id="272" r:id="rId16"/>
    <p:sldId id="267" r:id="rId17"/>
    <p:sldId id="268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700" b="0" i="0" u="none" strike="noStrike" cap="none" spc="0" normalizeH="0" baseline="0">
        <a:ln>
          <a:noFill/>
        </a:ln>
        <a:solidFill>
          <a:srgbClr val="252831"/>
        </a:solidFill>
        <a:effectLst/>
        <a:uFillTx/>
        <a:latin typeface="Montserrat-Regular"/>
        <a:ea typeface="Montserrat-Regular"/>
        <a:cs typeface="Montserrat-Regular"/>
        <a:sym typeface="Montserrat-Regular"/>
      </a:defRPr>
    </a:lvl1pPr>
    <a:lvl2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700" b="0" i="0" u="none" strike="noStrike" cap="none" spc="0" normalizeH="0" baseline="0">
        <a:ln>
          <a:noFill/>
        </a:ln>
        <a:solidFill>
          <a:srgbClr val="252831"/>
        </a:solidFill>
        <a:effectLst/>
        <a:uFillTx/>
        <a:latin typeface="Montserrat-Regular"/>
        <a:ea typeface="Montserrat-Regular"/>
        <a:cs typeface="Montserrat-Regular"/>
        <a:sym typeface="Montserrat-Regular"/>
      </a:defRPr>
    </a:lvl2pPr>
    <a:lvl3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700" b="0" i="0" u="none" strike="noStrike" cap="none" spc="0" normalizeH="0" baseline="0">
        <a:ln>
          <a:noFill/>
        </a:ln>
        <a:solidFill>
          <a:srgbClr val="252831"/>
        </a:solidFill>
        <a:effectLst/>
        <a:uFillTx/>
        <a:latin typeface="Montserrat-Regular"/>
        <a:ea typeface="Montserrat-Regular"/>
        <a:cs typeface="Montserrat-Regular"/>
        <a:sym typeface="Montserrat-Regular"/>
      </a:defRPr>
    </a:lvl3pPr>
    <a:lvl4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700" b="0" i="0" u="none" strike="noStrike" cap="none" spc="0" normalizeH="0" baseline="0">
        <a:ln>
          <a:noFill/>
        </a:ln>
        <a:solidFill>
          <a:srgbClr val="252831"/>
        </a:solidFill>
        <a:effectLst/>
        <a:uFillTx/>
        <a:latin typeface="Montserrat-Regular"/>
        <a:ea typeface="Montserrat-Regular"/>
        <a:cs typeface="Montserrat-Regular"/>
        <a:sym typeface="Montserrat-Regular"/>
      </a:defRPr>
    </a:lvl4pPr>
    <a:lvl5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700" b="0" i="0" u="none" strike="noStrike" cap="none" spc="0" normalizeH="0" baseline="0">
        <a:ln>
          <a:noFill/>
        </a:ln>
        <a:solidFill>
          <a:srgbClr val="252831"/>
        </a:solidFill>
        <a:effectLst/>
        <a:uFillTx/>
        <a:latin typeface="Montserrat-Regular"/>
        <a:ea typeface="Montserrat-Regular"/>
        <a:cs typeface="Montserrat-Regular"/>
        <a:sym typeface="Montserrat-Regular"/>
      </a:defRPr>
    </a:lvl5pPr>
    <a:lvl6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700" b="0" i="0" u="none" strike="noStrike" cap="none" spc="0" normalizeH="0" baseline="0">
        <a:ln>
          <a:noFill/>
        </a:ln>
        <a:solidFill>
          <a:srgbClr val="252831"/>
        </a:solidFill>
        <a:effectLst/>
        <a:uFillTx/>
        <a:latin typeface="Montserrat-Regular"/>
        <a:ea typeface="Montserrat-Regular"/>
        <a:cs typeface="Montserrat-Regular"/>
        <a:sym typeface="Montserrat-Regular"/>
      </a:defRPr>
    </a:lvl6pPr>
    <a:lvl7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700" b="0" i="0" u="none" strike="noStrike" cap="none" spc="0" normalizeH="0" baseline="0">
        <a:ln>
          <a:noFill/>
        </a:ln>
        <a:solidFill>
          <a:srgbClr val="252831"/>
        </a:solidFill>
        <a:effectLst/>
        <a:uFillTx/>
        <a:latin typeface="Montserrat-Regular"/>
        <a:ea typeface="Montserrat-Regular"/>
        <a:cs typeface="Montserrat-Regular"/>
        <a:sym typeface="Montserrat-Regular"/>
      </a:defRPr>
    </a:lvl7pPr>
    <a:lvl8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700" b="0" i="0" u="none" strike="noStrike" cap="none" spc="0" normalizeH="0" baseline="0">
        <a:ln>
          <a:noFill/>
        </a:ln>
        <a:solidFill>
          <a:srgbClr val="252831"/>
        </a:solidFill>
        <a:effectLst/>
        <a:uFillTx/>
        <a:latin typeface="Montserrat-Regular"/>
        <a:ea typeface="Montserrat-Regular"/>
        <a:cs typeface="Montserrat-Regular"/>
        <a:sym typeface="Montserrat-Regular"/>
      </a:defRPr>
    </a:lvl8pPr>
    <a:lvl9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700" b="0" i="0" u="none" strike="noStrike" cap="none" spc="0" normalizeH="0" baseline="0">
        <a:ln>
          <a:noFill/>
        </a:ln>
        <a:solidFill>
          <a:srgbClr val="252831"/>
        </a:solidFill>
        <a:effectLst/>
        <a:uFillTx/>
        <a:latin typeface="Montserrat-Regular"/>
        <a:ea typeface="Montserrat-Regular"/>
        <a:cs typeface="Montserrat-Regular"/>
        <a:sym typeface="Montserrat-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57" autoAdjust="0"/>
  </p:normalViewPr>
  <p:slideViewPr>
    <p:cSldViewPr snapToGrid="0">
      <p:cViewPr varScale="1">
        <p:scale>
          <a:sx n="55" d="100"/>
          <a:sy n="55" d="100"/>
        </p:scale>
        <p:origin x="126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6" name="Shape 2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598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915009552_2264x1509.jpg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740519873_3318x2212.jpg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gradFill flip="none" rotWithShape="1">
          <a:gsLst>
            <a:gs pos="0">
              <a:srgbClr val="FFFFFF"/>
            </a:gs>
            <a:gs pos="44000">
              <a:srgbClr val="E9EDF3"/>
            </a:gs>
            <a:gs pos="72000">
              <a:srgbClr val="E9EDF3"/>
            </a:gs>
            <a:gs pos="100000">
              <a:srgbClr val="D0D8E5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0;p2"/>
          <p:cNvGrpSpPr/>
          <p:nvPr/>
        </p:nvGrpSpPr>
        <p:grpSpPr>
          <a:xfrm>
            <a:off x="2433933" y="-1"/>
            <a:ext cx="21950068" cy="11550802"/>
            <a:chOff x="0" y="0"/>
            <a:chExt cx="21950067" cy="11550800"/>
          </a:xfrm>
        </p:grpSpPr>
        <p:pic>
          <p:nvPicPr>
            <p:cNvPr id="149" name="Google Shape;11;p2" descr="Google Shape;11;p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6462201" y="9159667"/>
              <a:ext cx="3658601" cy="2391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2" name="Google Shape;12;p2"/>
            <p:cNvGrpSpPr/>
            <p:nvPr/>
          </p:nvGrpSpPr>
          <p:grpSpPr>
            <a:xfrm>
              <a:off x="12804067" y="7326000"/>
              <a:ext cx="9146001" cy="2391134"/>
              <a:chOff x="0" y="0"/>
              <a:chExt cx="9145999" cy="2391133"/>
            </a:xfrm>
          </p:grpSpPr>
          <p:pic>
            <p:nvPicPr>
              <p:cNvPr id="150" name="Google Shape;13;p2" descr="Google Shape;13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54873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1" name="Google Shape;14;p2" descr="Google Shape;14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3658600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5" name="Google Shape;15;p2"/>
            <p:cNvGrpSpPr/>
            <p:nvPr/>
          </p:nvGrpSpPr>
          <p:grpSpPr>
            <a:xfrm>
              <a:off x="10974799" y="5496666"/>
              <a:ext cx="9146001" cy="2391135"/>
              <a:chOff x="0" y="0"/>
              <a:chExt cx="9145999" cy="2391133"/>
            </a:xfrm>
          </p:grpSpPr>
          <p:pic>
            <p:nvPicPr>
              <p:cNvPr id="153" name="Google Shape;16;p2" descr="Google Shape;16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54873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4" name="Google Shape;17;p2" descr="Google Shape;17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3658600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8" name="Google Shape;18;p2"/>
            <p:cNvGrpSpPr/>
            <p:nvPr/>
          </p:nvGrpSpPr>
          <p:grpSpPr>
            <a:xfrm>
              <a:off x="12804067" y="3663000"/>
              <a:ext cx="9146001" cy="2391134"/>
              <a:chOff x="0" y="0"/>
              <a:chExt cx="9145999" cy="2391133"/>
            </a:xfrm>
          </p:grpSpPr>
          <p:pic>
            <p:nvPicPr>
              <p:cNvPr id="156" name="Google Shape;19;p2" descr="Google Shape;19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54873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7" name="Google Shape;20;p2" descr="Google Shape;20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3658600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3" name="Google Shape;21;p2"/>
            <p:cNvGrpSpPr/>
            <p:nvPr/>
          </p:nvGrpSpPr>
          <p:grpSpPr>
            <a:xfrm>
              <a:off x="0" y="1833666"/>
              <a:ext cx="20120802" cy="2391135"/>
              <a:chOff x="0" y="0"/>
              <a:chExt cx="20120801" cy="2391133"/>
            </a:xfrm>
          </p:grpSpPr>
          <p:pic>
            <p:nvPicPr>
              <p:cNvPr id="159" name="Google Shape;22;p2" descr="Google Shape;22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16462201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0" name="Google Shape;23;p2" descr="Google Shape;23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109747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1" name="Google Shape;24;p2" descr="Google Shape;24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54873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2" name="Google Shape;25;p2" descr="Google Shape;25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3658600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8" name="Google Shape;26;p2"/>
            <p:cNvGrpSpPr/>
            <p:nvPr/>
          </p:nvGrpSpPr>
          <p:grpSpPr>
            <a:xfrm>
              <a:off x="1829266" y="0"/>
              <a:ext cx="20120802" cy="2391134"/>
              <a:chOff x="0" y="0"/>
              <a:chExt cx="20120801" cy="2391133"/>
            </a:xfrm>
          </p:grpSpPr>
          <p:pic>
            <p:nvPicPr>
              <p:cNvPr id="164" name="Google Shape;27;p2" descr="Google Shape;27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16462201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5" name="Google Shape;28;p2" descr="Google Shape;28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109747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6" name="Google Shape;29;p2" descr="Google Shape;29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54873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7" name="Google Shape;30;p2" descr="Google Shape;30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3658600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xfrm>
            <a:off x="5406991" y="5208840"/>
            <a:ext cx="13528802" cy="3092801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defRPr sz="12800" spc="0">
                <a:solidFill>
                  <a:srgbClr val="252831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t>Title Text</a:t>
            </a:r>
          </a:p>
        </p:txBody>
      </p:sp>
      <p:grpSp>
        <p:nvGrpSpPr>
          <p:cNvPr id="178" name="Google Shape;32;p2"/>
          <p:cNvGrpSpPr/>
          <p:nvPr/>
        </p:nvGrpSpPr>
        <p:grpSpPr>
          <a:xfrm>
            <a:off x="-1" y="8234927"/>
            <a:ext cx="10975268" cy="6054135"/>
            <a:chOff x="0" y="0"/>
            <a:chExt cx="10975266" cy="6054133"/>
          </a:xfrm>
        </p:grpSpPr>
        <p:grpSp>
          <p:nvGrpSpPr>
            <p:cNvPr id="173" name="Google Shape;33;p2"/>
            <p:cNvGrpSpPr/>
            <p:nvPr/>
          </p:nvGrpSpPr>
          <p:grpSpPr>
            <a:xfrm>
              <a:off x="0" y="3663000"/>
              <a:ext cx="9146000" cy="2391134"/>
              <a:chOff x="0" y="0"/>
              <a:chExt cx="9145999" cy="2391133"/>
            </a:xfrm>
          </p:grpSpPr>
          <p:pic>
            <p:nvPicPr>
              <p:cNvPr id="171" name="Google Shape;34;p2" descr="Google Shape;34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54873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2" name="Google Shape;35;p2" descr="Google Shape;35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3658600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6" name="Google Shape;36;p2"/>
            <p:cNvGrpSpPr/>
            <p:nvPr/>
          </p:nvGrpSpPr>
          <p:grpSpPr>
            <a:xfrm>
              <a:off x="1829266" y="1829333"/>
              <a:ext cx="9146001" cy="2391134"/>
              <a:chOff x="0" y="0"/>
              <a:chExt cx="9145999" cy="2391133"/>
            </a:xfrm>
          </p:grpSpPr>
          <p:pic>
            <p:nvPicPr>
              <p:cNvPr id="174" name="Google Shape;37;p2" descr="Google Shape;37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54873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5" name="Google Shape;38;p2" descr="Google Shape;38;p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3658600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77" name="Google Shape;39;p2" descr="Google Shape;39;p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0"/>
              <a:ext cx="3658600" cy="2391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399"/>
            <a:ext cx="5689600" cy="73660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2438400">
              <a:defRPr sz="3400">
                <a:solidFill>
                  <a:srgbClr val="68728D"/>
                </a:solidFill>
                <a:latin typeface="Montserrat-Light"/>
                <a:ea typeface="Montserrat-Light"/>
                <a:cs typeface="Montserrat-Light"/>
                <a:sym typeface="Montserrat-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bg>
      <p:bgPr>
        <a:gradFill flip="none" rotWithShape="1">
          <a:gsLst>
            <a:gs pos="0">
              <a:srgbClr val="FFFFFF"/>
            </a:gs>
            <a:gs pos="44000">
              <a:srgbClr val="E9EDF3"/>
            </a:gs>
            <a:gs pos="72000">
              <a:srgbClr val="E9EDF3"/>
            </a:gs>
            <a:gs pos="100000">
              <a:srgbClr val="D0D8E5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144;p6"/>
          <p:cNvGrpSpPr/>
          <p:nvPr/>
        </p:nvGrpSpPr>
        <p:grpSpPr>
          <a:xfrm>
            <a:off x="11636732" y="-8569"/>
            <a:ext cx="12747268" cy="5643124"/>
            <a:chOff x="0" y="0"/>
            <a:chExt cx="12747267" cy="5643122"/>
          </a:xfrm>
        </p:grpSpPr>
        <p:pic>
          <p:nvPicPr>
            <p:cNvPr id="186" name="Google Shape;145;p6" descr="Google Shape;145;p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0622574" y="4254496"/>
              <a:ext cx="2124694" cy="13886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Google Shape;146;p6" descr="Google Shape;146;p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560247" y="3192130"/>
              <a:ext cx="2124694" cy="13886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1" name="Google Shape;147;p6"/>
            <p:cNvGrpSpPr/>
            <p:nvPr/>
          </p:nvGrpSpPr>
          <p:grpSpPr>
            <a:xfrm>
              <a:off x="4249073" y="2127248"/>
              <a:ext cx="8498194" cy="1388627"/>
              <a:chOff x="0" y="0"/>
              <a:chExt cx="8498192" cy="1388625"/>
            </a:xfrm>
          </p:grpSpPr>
          <p:pic>
            <p:nvPicPr>
              <p:cNvPr id="188" name="Google Shape;148;p6" descr="Google Shape;148;p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6373499" y="0"/>
                <a:ext cx="2124694" cy="1388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9" name="Google Shape;149;p6" descr="Google Shape;149;p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3186749" y="0"/>
                <a:ext cx="2124695" cy="1388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0" name="Google Shape;150;p6" descr="Google Shape;150;p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2124694" cy="1388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96" name="Google Shape;151;p6"/>
            <p:cNvGrpSpPr/>
            <p:nvPr/>
          </p:nvGrpSpPr>
          <p:grpSpPr>
            <a:xfrm>
              <a:off x="-1" y="1064881"/>
              <a:ext cx="11684942" cy="1388627"/>
              <a:chOff x="0" y="0"/>
              <a:chExt cx="11684940" cy="1388625"/>
            </a:xfrm>
          </p:grpSpPr>
          <p:pic>
            <p:nvPicPr>
              <p:cNvPr id="192" name="Google Shape;152;p6" descr="Google Shape;152;p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9560247" y="0"/>
                <a:ext cx="2124694" cy="1388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3" name="Google Shape;153;p6" descr="Google Shape;153;p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6373498" y="0"/>
                <a:ext cx="2124694" cy="1388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4" name="Google Shape;154;p6" descr="Google Shape;154;p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3186749" y="0"/>
                <a:ext cx="2124694" cy="1388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5" name="Google Shape;155;p6" descr="Google Shape;155;p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2124694" cy="1388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01" name="Google Shape;156;p6"/>
            <p:cNvGrpSpPr/>
            <p:nvPr/>
          </p:nvGrpSpPr>
          <p:grpSpPr>
            <a:xfrm>
              <a:off x="1062326" y="0"/>
              <a:ext cx="11684942" cy="1388626"/>
              <a:chOff x="0" y="0"/>
              <a:chExt cx="11684940" cy="1388625"/>
            </a:xfrm>
          </p:grpSpPr>
          <p:pic>
            <p:nvPicPr>
              <p:cNvPr id="197" name="Google Shape;157;p6" descr="Google Shape;157;p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9560247" y="0"/>
                <a:ext cx="2124694" cy="1388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8" name="Google Shape;158;p6" descr="Google Shape;158;p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6373498" y="0"/>
                <a:ext cx="2124694" cy="1388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9" name="Google Shape;159;p6" descr="Google Shape;159;p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3186749" y="0"/>
                <a:ext cx="2124694" cy="1388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0" name="Google Shape;160;p6" descr="Google Shape;160;p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2124694" cy="1388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10" name="Google Shape;161;p6"/>
          <p:cNvGrpSpPr/>
          <p:nvPr/>
        </p:nvGrpSpPr>
        <p:grpSpPr>
          <a:xfrm>
            <a:off x="15" y="10541796"/>
            <a:ext cx="6373772" cy="3515876"/>
            <a:chOff x="0" y="0"/>
            <a:chExt cx="6373771" cy="3515874"/>
          </a:xfrm>
        </p:grpSpPr>
        <p:grpSp>
          <p:nvGrpSpPr>
            <p:cNvPr id="205" name="Google Shape;162;p6"/>
            <p:cNvGrpSpPr/>
            <p:nvPr/>
          </p:nvGrpSpPr>
          <p:grpSpPr>
            <a:xfrm>
              <a:off x="1062326" y="2127248"/>
              <a:ext cx="5311446" cy="1388627"/>
              <a:chOff x="0" y="0"/>
              <a:chExt cx="5311444" cy="1388625"/>
            </a:xfrm>
          </p:grpSpPr>
          <p:pic>
            <p:nvPicPr>
              <p:cNvPr id="203" name="Google Shape;163;p6" descr="Google Shape;163;p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3186750" y="0"/>
                <a:ext cx="2124695" cy="1388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4" name="Google Shape;164;p6" descr="Google Shape;164;p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2124694" cy="1388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08" name="Google Shape;165;p6"/>
            <p:cNvGrpSpPr/>
            <p:nvPr/>
          </p:nvGrpSpPr>
          <p:grpSpPr>
            <a:xfrm>
              <a:off x="0" y="1064881"/>
              <a:ext cx="5311445" cy="1388627"/>
              <a:chOff x="0" y="0"/>
              <a:chExt cx="5311444" cy="1388625"/>
            </a:xfrm>
          </p:grpSpPr>
          <p:pic>
            <p:nvPicPr>
              <p:cNvPr id="206" name="Google Shape;166;p6" descr="Google Shape;166;p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3186750" y="0"/>
                <a:ext cx="2124695" cy="1388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7" name="Google Shape;167;p6" descr="Google Shape;167;p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2124694" cy="13886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09" name="Google Shape;168;p6" descr="Google Shape;168;p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062329" y="0"/>
              <a:ext cx="2124694" cy="13886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11" name="Title Text"/>
          <p:cNvSpPr txBox="1">
            <a:spLocks noGrp="1"/>
          </p:cNvSpPr>
          <p:nvPr>
            <p:ph type="title"/>
          </p:nvPr>
        </p:nvSpPr>
        <p:spPr>
          <a:xfrm>
            <a:off x="2070532" y="1073866"/>
            <a:ext cx="9566402" cy="2284801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4800" b="1" spc="0">
                <a:solidFill>
                  <a:srgbClr val="25283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Title Text</a:t>
            </a:r>
          </a:p>
        </p:txBody>
      </p:sp>
      <p:sp>
        <p:nvSpPr>
          <p:cNvPr id="2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070532" y="4064999"/>
            <a:ext cx="9566402" cy="8205601"/>
          </a:xfrm>
          <a:prstGeom prst="rect">
            <a:avLst/>
          </a:prstGeom>
        </p:spPr>
        <p:txBody>
          <a:bodyPr lIns="0" tIns="0" rIns="0" bIns="0"/>
          <a:lstStyle>
            <a:lvl1pPr marL="1026159" indent="-924559" defTabSz="2438400">
              <a:lnSpc>
                <a:spcPct val="120000"/>
              </a:lnSpc>
              <a:spcBef>
                <a:spcPts val="1600"/>
              </a:spcBef>
              <a:buClr>
                <a:srgbClr val="BDC3D3"/>
              </a:buClr>
              <a:buSzPts val="5200"/>
              <a:buFont typeface="Montserrat-Regular"/>
              <a:buChar char="❑"/>
              <a:defRPr sz="5200">
                <a:solidFill>
                  <a:srgbClr val="252831"/>
                </a:solidFill>
                <a:latin typeface="Montserrat-Light"/>
                <a:ea typeface="Montserrat-Light"/>
                <a:cs typeface="Montserrat-Light"/>
                <a:sym typeface="Montserrat-Light"/>
              </a:defRPr>
            </a:lvl1pPr>
            <a:lvl2pPr marL="1483359" indent="-924559" defTabSz="2438400">
              <a:lnSpc>
                <a:spcPct val="120000"/>
              </a:lnSpc>
              <a:spcBef>
                <a:spcPts val="1600"/>
              </a:spcBef>
              <a:buClr>
                <a:srgbClr val="BDC3D3"/>
              </a:buClr>
              <a:buSzPts val="5200"/>
              <a:buFont typeface="Montserrat-Regular"/>
              <a:buChar char="❏"/>
              <a:defRPr sz="5200">
                <a:solidFill>
                  <a:srgbClr val="252831"/>
                </a:solidFill>
                <a:latin typeface="Montserrat-Light"/>
                <a:ea typeface="Montserrat-Light"/>
                <a:cs typeface="Montserrat-Light"/>
                <a:sym typeface="Montserrat-Light"/>
              </a:defRPr>
            </a:lvl2pPr>
            <a:lvl3pPr marL="1940559" indent="-924559" defTabSz="2438400">
              <a:lnSpc>
                <a:spcPct val="120000"/>
              </a:lnSpc>
              <a:spcBef>
                <a:spcPts val="1600"/>
              </a:spcBef>
              <a:buClr>
                <a:srgbClr val="BDC3D3"/>
              </a:buClr>
              <a:buSzPts val="5200"/>
              <a:buFont typeface="Montserrat-Regular"/>
              <a:buChar char="❏"/>
              <a:defRPr sz="5200">
                <a:solidFill>
                  <a:srgbClr val="252831"/>
                </a:solidFill>
                <a:latin typeface="Montserrat-Light"/>
                <a:ea typeface="Montserrat-Light"/>
                <a:cs typeface="Montserrat-Light"/>
                <a:sym typeface="Montserrat-Light"/>
              </a:defRPr>
            </a:lvl3pPr>
            <a:lvl4pPr marL="2397759" indent="-924559" defTabSz="2438400">
              <a:lnSpc>
                <a:spcPct val="120000"/>
              </a:lnSpc>
              <a:spcBef>
                <a:spcPts val="1600"/>
              </a:spcBef>
              <a:buClr>
                <a:srgbClr val="BDC3D3"/>
              </a:buClr>
              <a:buSzPts val="5200"/>
              <a:buFont typeface="Montserrat-Regular"/>
              <a:buChar char="❏"/>
              <a:defRPr sz="5200">
                <a:solidFill>
                  <a:srgbClr val="252831"/>
                </a:solidFill>
                <a:latin typeface="Montserrat-Light"/>
                <a:ea typeface="Montserrat-Light"/>
                <a:cs typeface="Montserrat-Light"/>
                <a:sym typeface="Montserrat-Light"/>
              </a:defRPr>
            </a:lvl4pPr>
            <a:lvl5pPr marL="2854959" indent="-924559" defTabSz="2438400">
              <a:lnSpc>
                <a:spcPct val="120000"/>
              </a:lnSpc>
              <a:spcBef>
                <a:spcPts val="1600"/>
              </a:spcBef>
              <a:buClr>
                <a:srgbClr val="BDC3D3"/>
              </a:buClr>
              <a:buSzPts val="5200"/>
              <a:buFont typeface="Montserrat-Regular"/>
              <a:buChar char="❏"/>
              <a:defRPr sz="5200">
                <a:solidFill>
                  <a:srgbClr val="252831"/>
                </a:solidFill>
                <a:latin typeface="Montserrat-Light"/>
                <a:ea typeface="Montserrat-Light"/>
                <a:cs typeface="Montserrat-Light"/>
                <a:sym typeface="Montserrat-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3" name="Google Shape;171;p6"/>
          <p:cNvSpPr txBox="1">
            <a:spLocks noGrp="1"/>
          </p:cNvSpPr>
          <p:nvPr>
            <p:ph type="body" sz="half" idx="21"/>
          </p:nvPr>
        </p:nvSpPr>
        <p:spPr>
          <a:xfrm>
            <a:off x="12747066" y="4064999"/>
            <a:ext cx="9566402" cy="8205601"/>
          </a:xfrm>
          <a:prstGeom prst="rect">
            <a:avLst/>
          </a:prstGeom>
        </p:spPr>
        <p:txBody>
          <a:bodyPr lIns="0" tIns="0" rIns="0" bIns="0"/>
          <a:lstStyle/>
          <a:p>
            <a:pPr marL="1026159" indent="-924559" defTabSz="2438400">
              <a:lnSpc>
                <a:spcPct val="120000"/>
              </a:lnSpc>
              <a:spcBef>
                <a:spcPts val="1600"/>
              </a:spcBef>
              <a:buClr>
                <a:srgbClr val="BDC3D3"/>
              </a:buClr>
              <a:buSzPts val="5200"/>
              <a:buFont typeface="Montserrat-Regular"/>
              <a:buChar char="❑"/>
              <a:defRPr sz="5200">
                <a:solidFill>
                  <a:srgbClr val="252831"/>
                </a:solidFill>
                <a:latin typeface="Montserrat-Light"/>
                <a:ea typeface="Montserrat-Light"/>
                <a:cs typeface="Montserrat-Light"/>
                <a:sym typeface="Montserrat-Light"/>
              </a:defRPr>
            </a:pPr>
            <a:endParaRPr/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31199" y="12903499"/>
            <a:ext cx="448819" cy="53340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2438400">
              <a:defRPr sz="3400">
                <a:solidFill>
                  <a:srgbClr val="68728D"/>
                </a:solidFill>
                <a:latin typeface="Montserrat-Light"/>
                <a:ea typeface="Montserrat-Light"/>
                <a:cs typeface="Montserrat-Light"/>
                <a:sym typeface="Montserrat-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1">
    <p:bg>
      <p:bgPr>
        <a:gradFill flip="none" rotWithShape="1">
          <a:gsLst>
            <a:gs pos="0">
              <a:srgbClr val="FFFFFF"/>
            </a:gs>
            <a:gs pos="44000">
              <a:srgbClr val="E9EDF3"/>
            </a:gs>
            <a:gs pos="72000">
              <a:srgbClr val="E9EDF3"/>
            </a:gs>
            <a:gs pos="100000">
              <a:srgbClr val="D0D8E5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" name="Google Shape;41;p3"/>
          <p:cNvGrpSpPr/>
          <p:nvPr/>
        </p:nvGrpSpPr>
        <p:grpSpPr>
          <a:xfrm>
            <a:off x="2433933" y="-1"/>
            <a:ext cx="21950068" cy="11550802"/>
            <a:chOff x="0" y="0"/>
            <a:chExt cx="21950067" cy="11550800"/>
          </a:xfrm>
        </p:grpSpPr>
        <p:pic>
          <p:nvPicPr>
            <p:cNvPr id="221" name="Google Shape;42;p3" descr="Google Shape;42;p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6462201" y="9159667"/>
              <a:ext cx="3658601" cy="2391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4" name="Google Shape;43;p3"/>
            <p:cNvGrpSpPr/>
            <p:nvPr/>
          </p:nvGrpSpPr>
          <p:grpSpPr>
            <a:xfrm>
              <a:off x="12804067" y="7326000"/>
              <a:ext cx="9146001" cy="2391134"/>
              <a:chOff x="0" y="0"/>
              <a:chExt cx="9145999" cy="2391133"/>
            </a:xfrm>
          </p:grpSpPr>
          <p:pic>
            <p:nvPicPr>
              <p:cNvPr id="222" name="Google Shape;44;p3" descr="Google Shape;44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54873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3" name="Google Shape;45;p3" descr="Google Shape;45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3658600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27" name="Google Shape;46;p3"/>
            <p:cNvGrpSpPr/>
            <p:nvPr/>
          </p:nvGrpSpPr>
          <p:grpSpPr>
            <a:xfrm>
              <a:off x="10974799" y="5496666"/>
              <a:ext cx="9146001" cy="2391135"/>
              <a:chOff x="0" y="0"/>
              <a:chExt cx="9145999" cy="2391133"/>
            </a:xfrm>
          </p:grpSpPr>
          <p:pic>
            <p:nvPicPr>
              <p:cNvPr id="225" name="Google Shape;47;p3" descr="Google Shape;47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54873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6" name="Google Shape;48;p3" descr="Google Shape;48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3658600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30" name="Google Shape;49;p3"/>
            <p:cNvGrpSpPr/>
            <p:nvPr/>
          </p:nvGrpSpPr>
          <p:grpSpPr>
            <a:xfrm>
              <a:off x="12804067" y="3663000"/>
              <a:ext cx="9146001" cy="2391134"/>
              <a:chOff x="0" y="0"/>
              <a:chExt cx="9145999" cy="2391133"/>
            </a:xfrm>
          </p:grpSpPr>
          <p:pic>
            <p:nvPicPr>
              <p:cNvPr id="228" name="Google Shape;50;p3" descr="Google Shape;50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54873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29" name="Google Shape;51;p3" descr="Google Shape;51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3658600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35" name="Google Shape;52;p3"/>
            <p:cNvGrpSpPr/>
            <p:nvPr/>
          </p:nvGrpSpPr>
          <p:grpSpPr>
            <a:xfrm>
              <a:off x="0" y="1833666"/>
              <a:ext cx="20120802" cy="2391135"/>
              <a:chOff x="0" y="0"/>
              <a:chExt cx="20120801" cy="2391133"/>
            </a:xfrm>
          </p:grpSpPr>
          <p:pic>
            <p:nvPicPr>
              <p:cNvPr id="231" name="Google Shape;53;p3" descr="Google Shape;53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16462201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2" name="Google Shape;54;p3" descr="Google Shape;54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109747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3" name="Google Shape;55;p3" descr="Google Shape;55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54873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4" name="Google Shape;56;p3" descr="Google Shape;56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3658600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40" name="Google Shape;57;p3"/>
            <p:cNvGrpSpPr/>
            <p:nvPr/>
          </p:nvGrpSpPr>
          <p:grpSpPr>
            <a:xfrm>
              <a:off x="1829266" y="0"/>
              <a:ext cx="20120802" cy="2391134"/>
              <a:chOff x="0" y="0"/>
              <a:chExt cx="20120801" cy="2391133"/>
            </a:xfrm>
          </p:grpSpPr>
          <p:pic>
            <p:nvPicPr>
              <p:cNvPr id="236" name="Google Shape;58;p3" descr="Google Shape;58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16462201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7" name="Google Shape;59;p3" descr="Google Shape;59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109747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8" name="Google Shape;60;p3" descr="Google Shape;60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54873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9" name="Google Shape;61;p3" descr="Google Shape;61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3658600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249" name="Google Shape;62;p3"/>
          <p:cNvGrpSpPr/>
          <p:nvPr/>
        </p:nvGrpSpPr>
        <p:grpSpPr>
          <a:xfrm>
            <a:off x="-1" y="8234927"/>
            <a:ext cx="10975268" cy="6054135"/>
            <a:chOff x="0" y="0"/>
            <a:chExt cx="10975266" cy="6054133"/>
          </a:xfrm>
        </p:grpSpPr>
        <p:grpSp>
          <p:nvGrpSpPr>
            <p:cNvPr id="244" name="Google Shape;63;p3"/>
            <p:cNvGrpSpPr/>
            <p:nvPr/>
          </p:nvGrpSpPr>
          <p:grpSpPr>
            <a:xfrm>
              <a:off x="0" y="3663000"/>
              <a:ext cx="9146000" cy="2391134"/>
              <a:chOff x="0" y="0"/>
              <a:chExt cx="9145999" cy="2391133"/>
            </a:xfrm>
          </p:grpSpPr>
          <p:pic>
            <p:nvPicPr>
              <p:cNvPr id="242" name="Google Shape;64;p3" descr="Google Shape;64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54873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3" name="Google Shape;65;p3" descr="Google Shape;65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3658600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47" name="Google Shape;66;p3"/>
            <p:cNvGrpSpPr/>
            <p:nvPr/>
          </p:nvGrpSpPr>
          <p:grpSpPr>
            <a:xfrm>
              <a:off x="1829266" y="1829333"/>
              <a:ext cx="9146001" cy="2391134"/>
              <a:chOff x="0" y="0"/>
              <a:chExt cx="9145999" cy="2391133"/>
            </a:xfrm>
          </p:grpSpPr>
          <p:pic>
            <p:nvPicPr>
              <p:cNvPr id="245" name="Google Shape;67;p3" descr="Google Shape;67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5487399" y="0"/>
                <a:ext cx="3658601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6" name="Google Shape;68;p3" descr="Google Shape;68;p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0" y="0"/>
                <a:ext cx="3658600" cy="23911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48" name="Google Shape;69;p3" descr="Google Shape;69;p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0"/>
              <a:ext cx="3658600" cy="23911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0" name="Title Text"/>
          <p:cNvSpPr txBox="1">
            <a:spLocks noGrp="1"/>
          </p:cNvSpPr>
          <p:nvPr>
            <p:ph type="title"/>
          </p:nvPr>
        </p:nvSpPr>
        <p:spPr>
          <a:xfrm>
            <a:off x="5406999" y="4345058"/>
            <a:ext cx="13569601" cy="3092801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lnSpc>
                <a:spcPct val="100000"/>
              </a:lnSpc>
              <a:defRPr sz="10600" b="1" spc="0">
                <a:solidFill>
                  <a:srgbClr val="252831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Title Text</a:t>
            </a:r>
          </a:p>
        </p:txBody>
      </p:sp>
      <p:sp>
        <p:nvSpPr>
          <p:cNvPr id="2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406999" y="7696268"/>
            <a:ext cx="13569601" cy="2092802"/>
          </a:xfrm>
          <a:prstGeom prst="rect">
            <a:avLst/>
          </a:prstGeom>
        </p:spPr>
        <p:txBody>
          <a:bodyPr lIns="0" tIns="0" rIns="0" bIns="0"/>
          <a:lstStyle>
            <a:lvl1pPr marL="948266" indent="-846666" defTabSz="2438400">
              <a:lnSpc>
                <a:spcPct val="120000"/>
              </a:lnSpc>
              <a:spcBef>
                <a:spcPts val="0"/>
              </a:spcBef>
              <a:buSzTx/>
              <a:buNone/>
              <a:defRPr sz="5200">
                <a:solidFill>
                  <a:srgbClr val="728CD8"/>
                </a:solidFill>
                <a:latin typeface="Montserrat-Light"/>
                <a:ea typeface="Montserrat-Light"/>
                <a:cs typeface="Montserrat-Light"/>
                <a:sym typeface="Montserrat-Light"/>
              </a:defRPr>
            </a:lvl1pPr>
            <a:lvl2pPr marL="948266" indent="-389466" defTabSz="2438400">
              <a:lnSpc>
                <a:spcPct val="120000"/>
              </a:lnSpc>
              <a:spcBef>
                <a:spcPts val="0"/>
              </a:spcBef>
              <a:buSzTx/>
              <a:buNone/>
              <a:defRPr sz="5200">
                <a:solidFill>
                  <a:srgbClr val="728CD8"/>
                </a:solidFill>
                <a:latin typeface="Montserrat-Light"/>
                <a:ea typeface="Montserrat-Light"/>
                <a:cs typeface="Montserrat-Light"/>
                <a:sym typeface="Montserrat-Light"/>
              </a:defRPr>
            </a:lvl2pPr>
            <a:lvl3pPr marL="948266" indent="67733" defTabSz="2438400">
              <a:lnSpc>
                <a:spcPct val="120000"/>
              </a:lnSpc>
              <a:spcBef>
                <a:spcPts val="0"/>
              </a:spcBef>
              <a:buSzTx/>
              <a:buNone/>
              <a:defRPr sz="5200">
                <a:solidFill>
                  <a:srgbClr val="728CD8"/>
                </a:solidFill>
                <a:latin typeface="Montserrat-Light"/>
                <a:ea typeface="Montserrat-Light"/>
                <a:cs typeface="Montserrat-Light"/>
                <a:sym typeface="Montserrat-Light"/>
              </a:defRPr>
            </a:lvl3pPr>
            <a:lvl4pPr marL="948266" indent="524933" defTabSz="2438400">
              <a:lnSpc>
                <a:spcPct val="120000"/>
              </a:lnSpc>
              <a:spcBef>
                <a:spcPts val="0"/>
              </a:spcBef>
              <a:buSzTx/>
              <a:buNone/>
              <a:defRPr sz="5200">
                <a:solidFill>
                  <a:srgbClr val="728CD8"/>
                </a:solidFill>
                <a:latin typeface="Montserrat-Light"/>
                <a:ea typeface="Montserrat-Light"/>
                <a:cs typeface="Montserrat-Light"/>
                <a:sym typeface="Montserrat-Light"/>
              </a:defRPr>
            </a:lvl4pPr>
            <a:lvl5pPr marL="948266" indent="982133" defTabSz="2438400">
              <a:lnSpc>
                <a:spcPct val="120000"/>
              </a:lnSpc>
              <a:spcBef>
                <a:spcPts val="0"/>
              </a:spcBef>
              <a:buSzTx/>
              <a:buNone/>
              <a:defRPr sz="5200">
                <a:solidFill>
                  <a:srgbClr val="728CD8"/>
                </a:solidFill>
                <a:latin typeface="Montserrat-Light"/>
                <a:ea typeface="Montserrat-Light"/>
                <a:cs typeface="Montserrat-Light"/>
                <a:sym typeface="Montserrat-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399"/>
            <a:ext cx="5689600" cy="736601"/>
          </a:xfrm>
          <a:prstGeom prst="rect">
            <a:avLst/>
          </a:prstGeom>
        </p:spPr>
        <p:txBody>
          <a:bodyPr lIns="0" tIns="0" rIns="0" bIns="0" anchor="ctr"/>
          <a:lstStyle>
            <a:lvl1pPr algn="l" defTabSz="2438400">
              <a:defRPr sz="3400">
                <a:solidFill>
                  <a:srgbClr val="68728D"/>
                </a:solidFill>
                <a:latin typeface="Montserrat-Light"/>
                <a:ea typeface="Montserrat-Light"/>
                <a:cs typeface="Montserrat-Light"/>
                <a:sym typeface="Montserrat-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gradFill flip="none" rotWithShape="1">
          <a:gsLst>
            <a:gs pos="0">
              <a:srgbClr val="FFFFFF"/>
            </a:gs>
            <a:gs pos="44000">
              <a:srgbClr val="E9EDF3"/>
            </a:gs>
            <a:gs pos="72000">
              <a:srgbClr val="E9EDF3"/>
            </a:gs>
            <a:gs pos="100000">
              <a:srgbClr val="D0D8E5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solidFill>
                  <a:srgbClr val="25283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Image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Image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hyperlink" Target="mailto:d121.pqdo@gmail.com" TargetMode="Externa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311;p12"/>
          <p:cNvSpPr txBox="1">
            <a:spLocks noGrp="1"/>
          </p:cNvSpPr>
          <p:nvPr>
            <p:ph type="title"/>
          </p:nvPr>
        </p:nvSpPr>
        <p:spPr>
          <a:xfrm>
            <a:off x="5039881" y="4944755"/>
            <a:ext cx="16738171" cy="3826491"/>
          </a:xfrm>
          <a:prstGeom prst="rect">
            <a:avLst/>
          </a:prstGeom>
        </p:spPr>
        <p:txBody>
          <a:bodyPr/>
          <a:lstStyle>
            <a:lvl1pPr defTabSz="1560575">
              <a:defRPr sz="8192" b="1"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r>
              <a:t>DISTINGUISHED CLUB PROGRAM &amp; CLUB SUCCESS PLAN</a:t>
            </a:r>
          </a:p>
        </p:txBody>
      </p:sp>
      <p:sp>
        <p:nvSpPr>
          <p:cNvPr id="269" name="Google Shape;311;p12"/>
          <p:cNvSpPr txBox="1"/>
          <p:nvPr/>
        </p:nvSpPr>
        <p:spPr>
          <a:xfrm>
            <a:off x="2504967" y="10774478"/>
            <a:ext cx="4265066" cy="975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 fontScale="92500"/>
          </a:bodyPr>
          <a:lstStyle>
            <a:lvl1pPr defTabSz="999744">
              <a:defRPr sz="5248" b="1">
                <a:latin typeface="Montserrat-SemiBold"/>
                <a:ea typeface="Montserrat-SemiBold"/>
                <a:cs typeface="Montserrat-SemiBold"/>
                <a:sym typeface="Montserrat-SemiBold"/>
              </a:defRPr>
            </a:lvl1pPr>
          </a:lstStyle>
          <a:p>
            <a:r>
              <a:t>DISTRICT 121</a:t>
            </a:r>
          </a:p>
        </p:txBody>
      </p:sp>
      <p:pic>
        <p:nvPicPr>
          <p:cNvPr id="27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52" y="722214"/>
            <a:ext cx="3034695" cy="2517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16;p13"/>
          <p:cNvSpPr txBox="1">
            <a:spLocks noGrp="1"/>
          </p:cNvSpPr>
          <p:nvPr>
            <p:ph type="title"/>
          </p:nvPr>
        </p:nvSpPr>
        <p:spPr>
          <a:xfrm>
            <a:off x="2070532" y="1073866"/>
            <a:ext cx="9566402" cy="2284801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124063"/>
                </a:solidFill>
              </a:defRPr>
            </a:lvl1pPr>
          </a:lstStyle>
          <a:p>
            <a:r>
              <a:t>ADMINISTRATION</a:t>
            </a:r>
          </a:p>
        </p:txBody>
      </p:sp>
      <p:sp>
        <p:nvSpPr>
          <p:cNvPr id="376" name="Google Shape;320;p13"/>
          <p:cNvSpPr txBox="1">
            <a:spLocks noGrp="1"/>
          </p:cNvSpPr>
          <p:nvPr>
            <p:ph type="sldNum" sz="quarter" idx="2"/>
          </p:nvPr>
        </p:nvSpPr>
        <p:spPr>
          <a:xfrm>
            <a:off x="23831199" y="12903499"/>
            <a:ext cx="285599" cy="533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377" name="page7image52343168.png" descr="page7image5234316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2" y="3810000"/>
            <a:ext cx="17305869" cy="33867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On-time payment of membership dues accompanied by…"/>
          <p:cNvSpPr txBox="1"/>
          <p:nvPr/>
        </p:nvSpPr>
        <p:spPr>
          <a:xfrm>
            <a:off x="1820951" y="5637746"/>
            <a:ext cx="14108029" cy="284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rPr dirty="0"/>
              <a:t>On-time payment of membership dues accompanied by </a:t>
            </a:r>
          </a:p>
          <a:p>
            <a:r>
              <a:rPr dirty="0"/>
              <a:t>the names of eight members (at least three of whom must </a:t>
            </a:r>
          </a:p>
          <a:p>
            <a:r>
              <a:rPr dirty="0"/>
              <a:t>be renewing members) for one period</a:t>
            </a:r>
            <a:endParaRPr lang="en-US" dirty="0"/>
          </a:p>
          <a:p>
            <a:endParaRPr lang="en-US" dirty="0"/>
          </a:p>
          <a:p>
            <a:r>
              <a:rPr lang="en-US" dirty="0"/>
              <a:t>O</a:t>
            </a:r>
            <a:r>
              <a:rPr dirty="0"/>
              <a:t>n-time submission</a:t>
            </a:r>
            <a:r>
              <a:rPr lang="en-US" dirty="0"/>
              <a:t> </a:t>
            </a:r>
            <a:r>
              <a:rPr dirty="0"/>
              <a:t>of one club officer list.</a:t>
            </a:r>
            <a:endParaRPr sz="1200" dirty="0"/>
          </a:p>
        </p:txBody>
      </p:sp>
      <p:grpSp>
        <p:nvGrpSpPr>
          <p:cNvPr id="381" name="Group"/>
          <p:cNvGrpSpPr/>
          <p:nvPr/>
        </p:nvGrpSpPr>
        <p:grpSpPr>
          <a:xfrm>
            <a:off x="18456895" y="5524338"/>
            <a:ext cx="2710911" cy="2703317"/>
            <a:chOff x="0" y="0"/>
            <a:chExt cx="2710909" cy="2703315"/>
          </a:xfrm>
        </p:grpSpPr>
        <p:sp>
          <p:nvSpPr>
            <p:cNvPr id="379" name="Google Shape;8344;p61"/>
            <p:cNvSpPr/>
            <p:nvPr/>
          </p:nvSpPr>
          <p:spPr>
            <a:xfrm>
              <a:off x="959627" y="0"/>
              <a:ext cx="791278" cy="783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7" y="0"/>
                  </a:moveTo>
                  <a:cubicBezTo>
                    <a:pt x="5002" y="0"/>
                    <a:pt x="0" y="4844"/>
                    <a:pt x="0" y="10906"/>
                  </a:cubicBezTo>
                  <a:cubicBezTo>
                    <a:pt x="0" y="16756"/>
                    <a:pt x="5002" y="21600"/>
                    <a:pt x="10797" y="21600"/>
                  </a:cubicBezTo>
                  <a:cubicBezTo>
                    <a:pt x="16795" y="21600"/>
                    <a:pt x="21600" y="16756"/>
                    <a:pt x="21600" y="10906"/>
                  </a:cubicBezTo>
                  <a:cubicBezTo>
                    <a:pt x="21600" y="4844"/>
                    <a:pt x="16795" y="0"/>
                    <a:pt x="10797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0" name="Google Shape;8345;p61"/>
            <p:cNvSpPr/>
            <p:nvPr/>
          </p:nvSpPr>
          <p:spPr>
            <a:xfrm>
              <a:off x="0" y="322510"/>
              <a:ext cx="2710910" cy="238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3785" y="0"/>
                  </a:moveTo>
                  <a:cubicBezTo>
                    <a:pt x="2445" y="0"/>
                    <a:pt x="1281" y="1262"/>
                    <a:pt x="1281" y="2856"/>
                  </a:cubicBezTo>
                  <a:cubicBezTo>
                    <a:pt x="1281" y="3654"/>
                    <a:pt x="1573" y="4386"/>
                    <a:pt x="1979" y="4850"/>
                  </a:cubicBezTo>
                  <a:cubicBezTo>
                    <a:pt x="815" y="5582"/>
                    <a:pt x="0" y="7044"/>
                    <a:pt x="0" y="8639"/>
                  </a:cubicBezTo>
                  <a:lnTo>
                    <a:pt x="0" y="12162"/>
                  </a:lnTo>
                  <a:cubicBezTo>
                    <a:pt x="0" y="13092"/>
                    <a:pt x="523" y="13957"/>
                    <a:pt x="1281" y="14288"/>
                  </a:cubicBezTo>
                  <a:lnTo>
                    <a:pt x="1281" y="18009"/>
                  </a:lnTo>
                  <a:cubicBezTo>
                    <a:pt x="1281" y="19140"/>
                    <a:pt x="2155" y="20136"/>
                    <a:pt x="3144" y="20136"/>
                  </a:cubicBezTo>
                  <a:lnTo>
                    <a:pt x="4367" y="20136"/>
                  </a:lnTo>
                  <a:cubicBezTo>
                    <a:pt x="5415" y="20136"/>
                    <a:pt x="6287" y="19140"/>
                    <a:pt x="6287" y="18009"/>
                  </a:cubicBezTo>
                  <a:lnTo>
                    <a:pt x="6287" y="14288"/>
                  </a:lnTo>
                  <a:cubicBezTo>
                    <a:pt x="6520" y="14155"/>
                    <a:pt x="6695" y="14022"/>
                    <a:pt x="6928" y="13757"/>
                  </a:cubicBezTo>
                  <a:cubicBezTo>
                    <a:pt x="7161" y="13889"/>
                    <a:pt x="7278" y="14090"/>
                    <a:pt x="7570" y="14288"/>
                  </a:cubicBezTo>
                  <a:lnTo>
                    <a:pt x="7570" y="19406"/>
                  </a:lnTo>
                  <a:cubicBezTo>
                    <a:pt x="7570" y="20535"/>
                    <a:pt x="8442" y="21600"/>
                    <a:pt x="9490" y="21600"/>
                  </a:cubicBezTo>
                  <a:lnTo>
                    <a:pt x="12051" y="21600"/>
                  </a:lnTo>
                  <a:cubicBezTo>
                    <a:pt x="13042" y="21600"/>
                    <a:pt x="13973" y="20602"/>
                    <a:pt x="13973" y="19406"/>
                  </a:cubicBezTo>
                  <a:lnTo>
                    <a:pt x="13973" y="14288"/>
                  </a:lnTo>
                  <a:cubicBezTo>
                    <a:pt x="14206" y="14155"/>
                    <a:pt x="14439" y="14022"/>
                    <a:pt x="14672" y="13757"/>
                  </a:cubicBezTo>
                  <a:cubicBezTo>
                    <a:pt x="14847" y="13889"/>
                    <a:pt x="15021" y="14090"/>
                    <a:pt x="15313" y="14288"/>
                  </a:cubicBezTo>
                  <a:lnTo>
                    <a:pt x="15313" y="18009"/>
                  </a:lnTo>
                  <a:cubicBezTo>
                    <a:pt x="15313" y="19140"/>
                    <a:pt x="16185" y="20136"/>
                    <a:pt x="17176" y="20136"/>
                  </a:cubicBezTo>
                  <a:lnTo>
                    <a:pt x="18456" y="20136"/>
                  </a:lnTo>
                  <a:cubicBezTo>
                    <a:pt x="19447" y="20136"/>
                    <a:pt x="20319" y="19140"/>
                    <a:pt x="20319" y="18009"/>
                  </a:cubicBezTo>
                  <a:lnTo>
                    <a:pt x="20319" y="14288"/>
                  </a:lnTo>
                  <a:cubicBezTo>
                    <a:pt x="21077" y="13957"/>
                    <a:pt x="21543" y="13157"/>
                    <a:pt x="21543" y="12162"/>
                  </a:cubicBezTo>
                  <a:lnTo>
                    <a:pt x="21543" y="8639"/>
                  </a:lnTo>
                  <a:cubicBezTo>
                    <a:pt x="21600" y="7044"/>
                    <a:pt x="20844" y="5647"/>
                    <a:pt x="19680" y="4850"/>
                  </a:cubicBezTo>
                  <a:cubicBezTo>
                    <a:pt x="20086" y="4386"/>
                    <a:pt x="20378" y="3654"/>
                    <a:pt x="20378" y="2856"/>
                  </a:cubicBezTo>
                  <a:cubicBezTo>
                    <a:pt x="20378" y="1262"/>
                    <a:pt x="19214" y="0"/>
                    <a:pt x="17815" y="0"/>
                  </a:cubicBezTo>
                  <a:cubicBezTo>
                    <a:pt x="16477" y="0"/>
                    <a:pt x="15313" y="1262"/>
                    <a:pt x="15313" y="2856"/>
                  </a:cubicBezTo>
                  <a:cubicBezTo>
                    <a:pt x="15313" y="3654"/>
                    <a:pt x="15603" y="4386"/>
                    <a:pt x="16011" y="4850"/>
                  </a:cubicBezTo>
                  <a:cubicBezTo>
                    <a:pt x="15603" y="5116"/>
                    <a:pt x="15197" y="5449"/>
                    <a:pt x="14905" y="5848"/>
                  </a:cubicBezTo>
                  <a:cubicBezTo>
                    <a:pt x="14731" y="5316"/>
                    <a:pt x="14322" y="4717"/>
                    <a:pt x="13973" y="4253"/>
                  </a:cubicBezTo>
                  <a:cubicBezTo>
                    <a:pt x="13334" y="5050"/>
                    <a:pt x="12460" y="5449"/>
                    <a:pt x="11528" y="5582"/>
                  </a:cubicBezTo>
                  <a:lnTo>
                    <a:pt x="11528" y="9238"/>
                  </a:lnTo>
                  <a:cubicBezTo>
                    <a:pt x="11528" y="9710"/>
                    <a:pt x="11166" y="9959"/>
                    <a:pt x="10811" y="9959"/>
                  </a:cubicBezTo>
                  <a:cubicBezTo>
                    <a:pt x="10467" y="9959"/>
                    <a:pt x="10131" y="9727"/>
                    <a:pt x="10131" y="9238"/>
                  </a:cubicBezTo>
                  <a:lnTo>
                    <a:pt x="10131" y="5582"/>
                  </a:lnTo>
                  <a:cubicBezTo>
                    <a:pt x="9200" y="5449"/>
                    <a:pt x="8325" y="4917"/>
                    <a:pt x="7686" y="4253"/>
                  </a:cubicBezTo>
                  <a:cubicBezTo>
                    <a:pt x="7220" y="4717"/>
                    <a:pt x="6928" y="5316"/>
                    <a:pt x="6695" y="5848"/>
                  </a:cubicBezTo>
                  <a:cubicBezTo>
                    <a:pt x="6403" y="5449"/>
                    <a:pt x="6054" y="5116"/>
                    <a:pt x="5648" y="4850"/>
                  </a:cubicBezTo>
                  <a:cubicBezTo>
                    <a:pt x="6054" y="4386"/>
                    <a:pt x="6346" y="3654"/>
                    <a:pt x="6346" y="2856"/>
                  </a:cubicBezTo>
                  <a:cubicBezTo>
                    <a:pt x="6346" y="1262"/>
                    <a:pt x="5182" y="0"/>
                    <a:pt x="3785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33;p15"/>
          <p:cNvSpPr txBox="1">
            <a:spLocks noGrp="1"/>
          </p:cNvSpPr>
          <p:nvPr>
            <p:ph type="title"/>
          </p:nvPr>
        </p:nvSpPr>
        <p:spPr>
          <a:xfrm>
            <a:off x="4708409" y="4422685"/>
            <a:ext cx="15644115" cy="429221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94364"/>
                </a:solidFill>
              </a:defRPr>
            </a:pPr>
            <a:r>
              <a:t>2.</a:t>
            </a:r>
          </a:p>
          <a:p>
            <a:r>
              <a:t>CLUB SUCCESS PLAN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16;p13"/>
          <p:cNvSpPr txBox="1">
            <a:spLocks noGrp="1"/>
          </p:cNvSpPr>
          <p:nvPr>
            <p:ph type="title"/>
          </p:nvPr>
        </p:nvSpPr>
        <p:spPr>
          <a:xfrm>
            <a:off x="2070532" y="1073866"/>
            <a:ext cx="9566402" cy="2284801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124063"/>
                </a:solidFill>
              </a:defRPr>
            </a:lvl1pPr>
          </a:lstStyle>
          <a:p>
            <a:r>
              <a:t>WHAT IS THE CLUB SUCCESS PLAN?</a:t>
            </a:r>
          </a:p>
        </p:txBody>
      </p:sp>
      <p:sp>
        <p:nvSpPr>
          <p:cNvPr id="386" name="Google Shape;320;p13"/>
          <p:cNvSpPr txBox="1">
            <a:spLocks noGrp="1"/>
          </p:cNvSpPr>
          <p:nvPr>
            <p:ph type="sldNum" sz="quarter" idx="2"/>
          </p:nvPr>
        </p:nvSpPr>
        <p:spPr>
          <a:xfrm>
            <a:off x="23831199" y="12903499"/>
            <a:ext cx="449251" cy="533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87" name="page7image52343168.png" descr="page7image5234316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2" y="3810000"/>
            <a:ext cx="17305869" cy="33867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The Club Success Plan (CSP) is a tool that enables clubs to plan and achieve the…"/>
          <p:cNvSpPr txBox="1"/>
          <p:nvPr/>
        </p:nvSpPr>
        <p:spPr>
          <a:xfrm>
            <a:off x="1049866" y="4822164"/>
            <a:ext cx="21294942" cy="3900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t>The Club Success Plan (CSP) is a tool that enables clubs to plan and achieve the</a:t>
            </a:r>
          </a:p>
          <a:p>
            <a:r>
              <a:t>Club goals described in the Distinguished Club Program (DCP).</a:t>
            </a:r>
          </a:p>
          <a:p>
            <a:endParaRPr/>
          </a:p>
          <a:p>
            <a:r>
              <a:t>It is recommended that the club have an Executive Committee meeting discussion before </a:t>
            </a:r>
          </a:p>
          <a:p>
            <a:r>
              <a:t>submitting the Club Success Plan to their respective Area Directors.</a:t>
            </a:r>
          </a:p>
          <a:p>
            <a:pPr defTabSz="1219200">
              <a:lnSpc>
                <a:spcPts val="2200"/>
              </a:lnSpc>
              <a:spcBef>
                <a:spcPts val="3200"/>
              </a:spcBef>
              <a:defRPr sz="4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89" name="Deadline to submit CSP to AD: 30 July 2020"/>
          <p:cNvSpPr txBox="1"/>
          <p:nvPr/>
        </p:nvSpPr>
        <p:spPr>
          <a:xfrm>
            <a:off x="13986109" y="12112654"/>
            <a:ext cx="9637254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900"/>
            </a:lvl1pPr>
          </a:lstStyle>
          <a:p>
            <a:r>
              <a:rPr dirty="0"/>
              <a:t>Deadline to submit </a:t>
            </a:r>
            <a:r>
              <a:rPr lang="en-US" dirty="0"/>
              <a:t>revised </a:t>
            </a:r>
            <a:r>
              <a:rPr dirty="0"/>
              <a:t>CSP to AD: </a:t>
            </a:r>
            <a:r>
              <a:rPr dirty="0">
                <a:highlight>
                  <a:srgbClr val="FFFF00"/>
                </a:highlight>
              </a:rPr>
              <a:t>3</a:t>
            </a:r>
            <a:r>
              <a:rPr lang="en-US" dirty="0">
                <a:highlight>
                  <a:srgbClr val="FFFF00"/>
                </a:highlight>
              </a:rPr>
              <a:t>1</a:t>
            </a:r>
            <a:r>
              <a:rPr lang="en-US" baseline="30000" dirty="0">
                <a:highlight>
                  <a:srgbClr val="FFFF00"/>
                </a:highlight>
              </a:rPr>
              <a:t>st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dirty="0">
                <a:highlight>
                  <a:srgbClr val="FFFF00"/>
                </a:highlight>
              </a:rPr>
              <a:t>J</a:t>
            </a:r>
            <a:r>
              <a:rPr lang="en-US" dirty="0">
                <a:highlight>
                  <a:srgbClr val="FFFF00"/>
                </a:highlight>
              </a:rPr>
              <a:t>an</a:t>
            </a:r>
            <a:r>
              <a:rPr dirty="0">
                <a:highlight>
                  <a:srgbClr val="FFFF00"/>
                </a:highlight>
              </a:rPr>
              <a:t> 202</a:t>
            </a:r>
            <a:r>
              <a:rPr lang="en-US" dirty="0">
                <a:highlight>
                  <a:srgbClr val="FFFF00"/>
                </a:highlight>
              </a:rPr>
              <a:t>1</a:t>
            </a:r>
            <a:endParaRPr dirty="0">
              <a:highlight>
                <a:srgbClr val="FFFF00"/>
              </a:highlight>
            </a:endParaRPr>
          </a:p>
        </p:txBody>
      </p:sp>
      <p:grpSp>
        <p:nvGrpSpPr>
          <p:cNvPr id="393" name="Group"/>
          <p:cNvGrpSpPr/>
          <p:nvPr/>
        </p:nvGrpSpPr>
        <p:grpSpPr>
          <a:xfrm>
            <a:off x="18374235" y="9902800"/>
            <a:ext cx="1995880" cy="1961001"/>
            <a:chOff x="0" y="0"/>
            <a:chExt cx="1995879" cy="1961000"/>
          </a:xfrm>
        </p:grpSpPr>
        <p:sp>
          <p:nvSpPr>
            <p:cNvPr id="390" name="Google Shape;4809;p53"/>
            <p:cNvSpPr/>
            <p:nvPr/>
          </p:nvSpPr>
          <p:spPr>
            <a:xfrm>
              <a:off x="-1" y="0"/>
              <a:ext cx="1961126" cy="19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12141" y="2904"/>
                  </a:moveTo>
                  <a:cubicBezTo>
                    <a:pt x="12578" y="2904"/>
                    <a:pt x="12906" y="3233"/>
                    <a:pt x="12906" y="3672"/>
                  </a:cubicBezTo>
                  <a:cubicBezTo>
                    <a:pt x="12906" y="4056"/>
                    <a:pt x="12578" y="4331"/>
                    <a:pt x="12141" y="4331"/>
                  </a:cubicBezTo>
                  <a:lnTo>
                    <a:pt x="3556" y="4331"/>
                  </a:lnTo>
                  <a:cubicBezTo>
                    <a:pt x="3119" y="4331"/>
                    <a:pt x="2791" y="4001"/>
                    <a:pt x="2791" y="3672"/>
                  </a:cubicBezTo>
                  <a:cubicBezTo>
                    <a:pt x="2791" y="3179"/>
                    <a:pt x="3119" y="2904"/>
                    <a:pt x="3556" y="2904"/>
                  </a:cubicBezTo>
                  <a:close/>
                  <a:moveTo>
                    <a:pt x="12141" y="7235"/>
                  </a:moveTo>
                  <a:cubicBezTo>
                    <a:pt x="12578" y="7235"/>
                    <a:pt x="12906" y="7564"/>
                    <a:pt x="12906" y="7893"/>
                  </a:cubicBezTo>
                  <a:cubicBezTo>
                    <a:pt x="12906" y="8332"/>
                    <a:pt x="12578" y="8661"/>
                    <a:pt x="12141" y="8661"/>
                  </a:cubicBezTo>
                  <a:lnTo>
                    <a:pt x="3556" y="8661"/>
                  </a:lnTo>
                  <a:cubicBezTo>
                    <a:pt x="3119" y="8661"/>
                    <a:pt x="2791" y="8332"/>
                    <a:pt x="2791" y="7893"/>
                  </a:cubicBezTo>
                  <a:cubicBezTo>
                    <a:pt x="2791" y="7510"/>
                    <a:pt x="3119" y="7235"/>
                    <a:pt x="3556" y="7235"/>
                  </a:cubicBezTo>
                  <a:close/>
                  <a:moveTo>
                    <a:pt x="12141" y="11567"/>
                  </a:moveTo>
                  <a:cubicBezTo>
                    <a:pt x="12578" y="11567"/>
                    <a:pt x="12906" y="11895"/>
                    <a:pt x="12906" y="12280"/>
                  </a:cubicBezTo>
                  <a:cubicBezTo>
                    <a:pt x="12906" y="12718"/>
                    <a:pt x="12578" y="12992"/>
                    <a:pt x="12141" y="12992"/>
                  </a:cubicBezTo>
                  <a:lnTo>
                    <a:pt x="3556" y="12992"/>
                  </a:lnTo>
                  <a:cubicBezTo>
                    <a:pt x="3119" y="12992"/>
                    <a:pt x="2791" y="12663"/>
                    <a:pt x="2791" y="12280"/>
                  </a:cubicBezTo>
                  <a:cubicBezTo>
                    <a:pt x="2791" y="11841"/>
                    <a:pt x="3119" y="11567"/>
                    <a:pt x="3556" y="11567"/>
                  </a:cubicBezTo>
                  <a:close/>
                  <a:moveTo>
                    <a:pt x="12141" y="15844"/>
                  </a:moveTo>
                  <a:cubicBezTo>
                    <a:pt x="12578" y="15844"/>
                    <a:pt x="12906" y="16173"/>
                    <a:pt x="12906" y="16555"/>
                  </a:cubicBezTo>
                  <a:cubicBezTo>
                    <a:pt x="12906" y="16940"/>
                    <a:pt x="12578" y="17213"/>
                    <a:pt x="12141" y="17213"/>
                  </a:cubicBezTo>
                  <a:lnTo>
                    <a:pt x="3556" y="17213"/>
                  </a:lnTo>
                  <a:cubicBezTo>
                    <a:pt x="3119" y="17213"/>
                    <a:pt x="2791" y="16884"/>
                    <a:pt x="2791" y="16555"/>
                  </a:cubicBezTo>
                  <a:cubicBezTo>
                    <a:pt x="2791" y="16117"/>
                    <a:pt x="3119" y="15844"/>
                    <a:pt x="3556" y="15844"/>
                  </a:cubicBezTo>
                  <a:close/>
                  <a:moveTo>
                    <a:pt x="19906" y="18748"/>
                  </a:moveTo>
                  <a:cubicBezTo>
                    <a:pt x="19632" y="19571"/>
                    <a:pt x="18812" y="20173"/>
                    <a:pt x="17828" y="20173"/>
                  </a:cubicBezTo>
                  <a:cubicBezTo>
                    <a:pt x="16898" y="20173"/>
                    <a:pt x="16133" y="19571"/>
                    <a:pt x="15805" y="18748"/>
                  </a:cubicBezTo>
                  <a:close/>
                  <a:moveTo>
                    <a:pt x="2135" y="0"/>
                  </a:moveTo>
                  <a:cubicBezTo>
                    <a:pt x="932" y="0"/>
                    <a:pt x="2" y="987"/>
                    <a:pt x="2" y="2137"/>
                  </a:cubicBezTo>
                  <a:lnTo>
                    <a:pt x="2" y="17981"/>
                  </a:lnTo>
                  <a:cubicBezTo>
                    <a:pt x="-54" y="19954"/>
                    <a:pt x="1588" y="21600"/>
                    <a:pt x="3556" y="21600"/>
                  </a:cubicBezTo>
                  <a:lnTo>
                    <a:pt x="17882" y="21600"/>
                  </a:lnTo>
                  <a:cubicBezTo>
                    <a:pt x="19906" y="21600"/>
                    <a:pt x="21546" y="19954"/>
                    <a:pt x="21546" y="17981"/>
                  </a:cubicBezTo>
                  <a:cubicBezTo>
                    <a:pt x="21546" y="17542"/>
                    <a:pt x="21162" y="17213"/>
                    <a:pt x="20781" y="17213"/>
                  </a:cubicBezTo>
                  <a:lnTo>
                    <a:pt x="15695" y="17213"/>
                  </a:lnTo>
                  <a:lnTo>
                    <a:pt x="15695" y="2137"/>
                  </a:lnTo>
                  <a:cubicBezTo>
                    <a:pt x="15695" y="987"/>
                    <a:pt x="14765" y="0"/>
                    <a:pt x="13618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1" name="Google Shape;4810;p53"/>
            <p:cNvSpPr/>
            <p:nvPr/>
          </p:nvSpPr>
          <p:spPr>
            <a:xfrm>
              <a:off x="1552905" y="1134767"/>
              <a:ext cx="433023" cy="34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04"/>
                  </a:lnTo>
                  <a:lnTo>
                    <a:pt x="7951" y="19445"/>
                  </a:lnTo>
                  <a:cubicBezTo>
                    <a:pt x="8692" y="20366"/>
                    <a:pt x="9937" y="21600"/>
                    <a:pt x="11174" y="21600"/>
                  </a:cubicBezTo>
                  <a:cubicBezTo>
                    <a:pt x="12419" y="21600"/>
                    <a:pt x="13657" y="20983"/>
                    <a:pt x="14153" y="19445"/>
                  </a:cubicBezTo>
                  <a:lnTo>
                    <a:pt x="21600" y="30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2" name="Google Shape;4811;p53"/>
            <p:cNvSpPr/>
            <p:nvPr/>
          </p:nvSpPr>
          <p:spPr>
            <a:xfrm>
              <a:off x="1563015" y="4897"/>
              <a:ext cx="432865" cy="1000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150" y="2793"/>
                  </a:moveTo>
                  <a:cubicBezTo>
                    <a:pt x="14899" y="2793"/>
                    <a:pt x="15144" y="3008"/>
                    <a:pt x="15144" y="3223"/>
                  </a:cubicBezTo>
                  <a:lnTo>
                    <a:pt x="15144" y="5587"/>
                  </a:lnTo>
                  <a:lnTo>
                    <a:pt x="6456" y="5587"/>
                  </a:lnTo>
                  <a:lnTo>
                    <a:pt x="6456" y="3223"/>
                  </a:lnTo>
                  <a:cubicBezTo>
                    <a:pt x="6456" y="2903"/>
                    <a:pt x="6953" y="2793"/>
                    <a:pt x="7694" y="2793"/>
                  </a:cubicBezTo>
                  <a:close/>
                  <a:moveTo>
                    <a:pt x="7694" y="0"/>
                  </a:moveTo>
                  <a:cubicBezTo>
                    <a:pt x="3224" y="0"/>
                    <a:pt x="0" y="1398"/>
                    <a:pt x="0" y="322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223"/>
                  </a:lnTo>
                  <a:cubicBezTo>
                    <a:pt x="21600" y="1398"/>
                    <a:pt x="18124" y="0"/>
                    <a:pt x="14150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2056" name="Picture 8" descr="Hall Of Fame - Bronze">
            <a:extLst>
              <a:ext uri="{FF2B5EF4-FFF2-40B4-BE49-F238E27FC236}">
                <a16:creationId xmlns:a16="http://schemas.microsoft.com/office/drawing/2014/main" id="{7A7EC3DE-C926-40B2-AB1C-FF8C51D67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8" b="37040"/>
          <a:stretch/>
        </p:blipFill>
        <p:spPr bwMode="auto">
          <a:xfrm>
            <a:off x="18268779" y="12682882"/>
            <a:ext cx="2172035" cy="34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am Compilatio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759459" indent="-657859">
              <a:lnSpc>
                <a:spcPct val="150000"/>
              </a:lnSpc>
              <a:spcBef>
                <a:spcPts val="0"/>
              </a:spcBef>
              <a:buSzPts val="4200"/>
              <a:defRPr sz="4200">
                <a:latin typeface="Montserrat-Regular"/>
                <a:ea typeface="Montserrat-Regular"/>
                <a:cs typeface="Montserrat-Regular"/>
                <a:sym typeface="Montserrat-Regular"/>
              </a:defRPr>
            </a:pPr>
            <a:r>
              <a:rPr dirty="0"/>
              <a:t>Team Compilation</a:t>
            </a:r>
          </a:p>
          <a:p>
            <a:pPr marL="759459" indent="-657859">
              <a:lnSpc>
                <a:spcPct val="150000"/>
              </a:lnSpc>
              <a:spcBef>
                <a:spcPts val="0"/>
              </a:spcBef>
              <a:buSzPts val="4200"/>
              <a:defRPr sz="4200">
                <a:latin typeface="Montserrat-Regular"/>
                <a:ea typeface="Montserrat-Regular"/>
                <a:cs typeface="Montserrat-Regular"/>
                <a:sym typeface="Montserrat-Regular"/>
              </a:defRPr>
            </a:pPr>
            <a:r>
              <a:rPr dirty="0"/>
              <a:t>Core Values and Team</a:t>
            </a:r>
            <a:r>
              <a:rPr lang="en-US" dirty="0"/>
              <a:t> </a:t>
            </a:r>
            <a:r>
              <a:rPr dirty="0"/>
              <a:t>Operating Principles</a:t>
            </a:r>
          </a:p>
          <a:p>
            <a:pPr marL="759459" indent="-657859">
              <a:lnSpc>
                <a:spcPct val="150000"/>
              </a:lnSpc>
              <a:spcBef>
                <a:spcPts val="0"/>
              </a:spcBef>
              <a:buSzPts val="4200"/>
              <a:defRPr sz="4200">
                <a:latin typeface="Montserrat-Regular"/>
                <a:ea typeface="Montserrat-Regular"/>
                <a:cs typeface="Montserrat-Regular"/>
                <a:sym typeface="Montserrat-Regular"/>
              </a:defRPr>
            </a:pPr>
            <a:r>
              <a:rPr dirty="0"/>
              <a:t>Meeting Protocols</a:t>
            </a:r>
          </a:p>
          <a:p>
            <a:pPr marL="759459" indent="-657859">
              <a:lnSpc>
                <a:spcPct val="150000"/>
              </a:lnSpc>
              <a:spcBef>
                <a:spcPts val="0"/>
              </a:spcBef>
              <a:buSzPts val="4200"/>
              <a:defRPr sz="4200">
                <a:latin typeface="Montserrat-Regular"/>
                <a:ea typeface="Montserrat-Regular"/>
                <a:cs typeface="Montserrat-Regular"/>
                <a:sym typeface="Montserrat-Regular"/>
              </a:defRPr>
            </a:pPr>
            <a:r>
              <a:rPr dirty="0"/>
              <a:t>Team Interaction</a:t>
            </a:r>
          </a:p>
        </p:txBody>
      </p:sp>
      <p:sp>
        <p:nvSpPr>
          <p:cNvPr id="396" name="Google Shape;171;p6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759459" indent="-657859" defTabSz="2438400">
              <a:lnSpc>
                <a:spcPct val="150000"/>
              </a:lnSpc>
              <a:spcBef>
                <a:spcPts val="0"/>
              </a:spcBef>
              <a:buClr>
                <a:srgbClr val="BDC3D3"/>
              </a:buClr>
              <a:buSzPts val="4200"/>
              <a:buFont typeface="Montserrat-Regular"/>
              <a:buChar char="❑"/>
              <a:defRPr sz="4200">
                <a:solidFill>
                  <a:srgbClr val="252831"/>
                </a:solidFill>
                <a:latin typeface="Montserrat-Regular"/>
                <a:ea typeface="Montserrat-Regular"/>
                <a:cs typeface="Montserrat-Regular"/>
                <a:sym typeface="Montserrat-Regular"/>
              </a:defRPr>
            </a:pPr>
            <a:r>
              <a:rPr lang="en-US" dirty="0"/>
              <a:t>Behavioral</a:t>
            </a:r>
            <a:r>
              <a:rPr dirty="0"/>
              <a:t> Norms</a:t>
            </a:r>
          </a:p>
          <a:p>
            <a:pPr marL="759459" indent="-657859" defTabSz="2438400">
              <a:lnSpc>
                <a:spcPct val="150000"/>
              </a:lnSpc>
              <a:spcBef>
                <a:spcPts val="0"/>
              </a:spcBef>
              <a:buClr>
                <a:srgbClr val="BDC3D3"/>
              </a:buClr>
              <a:buSzPts val="4200"/>
              <a:buFont typeface="Montserrat-Regular"/>
              <a:buChar char="❑"/>
              <a:defRPr sz="4200">
                <a:solidFill>
                  <a:srgbClr val="252831"/>
                </a:solidFill>
                <a:latin typeface="Montserrat-Regular"/>
                <a:ea typeface="Montserrat-Regular"/>
                <a:cs typeface="Montserrat-Regular"/>
                <a:sym typeface="Montserrat-Regular"/>
              </a:defRPr>
            </a:pPr>
            <a:r>
              <a:rPr dirty="0"/>
              <a:t>Potential Obstacles</a:t>
            </a:r>
          </a:p>
          <a:p>
            <a:pPr marL="759459" indent="-657859" defTabSz="2438400">
              <a:lnSpc>
                <a:spcPct val="150000"/>
              </a:lnSpc>
              <a:spcBef>
                <a:spcPts val="0"/>
              </a:spcBef>
              <a:buClr>
                <a:srgbClr val="BDC3D3"/>
              </a:buClr>
              <a:buSzPts val="4200"/>
              <a:buFont typeface="Montserrat-Regular"/>
              <a:buChar char="❑"/>
              <a:defRPr sz="4200">
                <a:solidFill>
                  <a:srgbClr val="252831"/>
                </a:solidFill>
                <a:latin typeface="Montserrat-Regular"/>
                <a:ea typeface="Montserrat-Regular"/>
                <a:cs typeface="Montserrat-Regular"/>
                <a:sym typeface="Montserrat-Regular"/>
              </a:defRPr>
            </a:pPr>
            <a:r>
              <a:rPr dirty="0"/>
              <a:t>Situational Analysis</a:t>
            </a:r>
          </a:p>
          <a:p>
            <a:pPr marL="759459" indent="-657859" defTabSz="2438400">
              <a:lnSpc>
                <a:spcPct val="150000"/>
              </a:lnSpc>
              <a:spcBef>
                <a:spcPts val="0"/>
              </a:spcBef>
              <a:buClr>
                <a:srgbClr val="BDC3D3"/>
              </a:buClr>
              <a:buSzPts val="4200"/>
              <a:buFont typeface="Montserrat-Regular"/>
              <a:buChar char="❑"/>
              <a:defRPr sz="4200">
                <a:solidFill>
                  <a:srgbClr val="252831"/>
                </a:solidFill>
                <a:latin typeface="Montserrat-Regular"/>
                <a:ea typeface="Montserrat-Regular"/>
                <a:cs typeface="Montserrat-Regular"/>
                <a:sym typeface="Montserrat-Regular"/>
              </a:defRPr>
            </a:pPr>
            <a:r>
              <a:rPr dirty="0"/>
              <a:t>Goals to Achieve</a:t>
            </a:r>
            <a:endParaRPr lang="en-US" dirty="0"/>
          </a:p>
          <a:p>
            <a:pPr marL="759459" indent="-657859" defTabSz="2438400">
              <a:lnSpc>
                <a:spcPct val="150000"/>
              </a:lnSpc>
              <a:spcBef>
                <a:spcPts val="0"/>
              </a:spcBef>
              <a:buClr>
                <a:srgbClr val="BDC3D3"/>
              </a:buClr>
              <a:buSzPts val="4200"/>
              <a:buFont typeface="Montserrat-Regular"/>
              <a:buChar char="❑"/>
              <a:defRPr sz="4200">
                <a:solidFill>
                  <a:srgbClr val="252831"/>
                </a:solidFill>
                <a:latin typeface="Montserrat-Regular"/>
                <a:ea typeface="Montserrat-Regular"/>
                <a:cs typeface="Montserrat-Regular"/>
                <a:sym typeface="Montserrat-Regular"/>
              </a:defRPr>
            </a:pPr>
            <a:r>
              <a:rPr lang="en-US" dirty="0"/>
              <a:t>Action Plan</a:t>
            </a:r>
          </a:p>
        </p:txBody>
      </p:sp>
      <p:sp>
        <p:nvSpPr>
          <p:cNvPr id="3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31199" y="12903499"/>
            <a:ext cx="317552" cy="533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398" name="WHAT IS THE CLUB SUCCESS PLAN?"/>
          <p:cNvSpPr txBox="1"/>
          <p:nvPr/>
        </p:nvSpPr>
        <p:spPr>
          <a:xfrm>
            <a:off x="1905780" y="2288250"/>
            <a:ext cx="864499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="1">
                <a:solidFill>
                  <a:srgbClr val="124063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rPr dirty="0"/>
              <a:t>CLUB SUCCESS PLAN</a:t>
            </a:r>
            <a:r>
              <a:rPr lang="en-US" dirty="0"/>
              <a:t> – IN DEPTH</a:t>
            </a:r>
            <a:endParaRPr dirty="0"/>
          </a:p>
        </p:txBody>
      </p:sp>
      <p:sp>
        <p:nvSpPr>
          <p:cNvPr id="399" name="Action Plan"/>
          <p:cNvSpPr txBox="1"/>
          <p:nvPr/>
        </p:nvSpPr>
        <p:spPr>
          <a:xfrm>
            <a:off x="12685662" y="6776183"/>
            <a:ext cx="205184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759459" indent="-657859">
              <a:buClr>
                <a:srgbClr val="BDC3D3"/>
              </a:buClr>
              <a:buSzPts val="4200"/>
              <a:buFont typeface="Montserrat-Regular"/>
              <a:buChar char="❑"/>
              <a:defRPr sz="4200"/>
            </a:lvl1pPr>
          </a:lstStyle>
          <a:p>
            <a:pPr marL="101600" indent="0">
              <a:buNone/>
            </a:pPr>
            <a:endParaRPr dirty="0"/>
          </a:p>
        </p:txBody>
      </p:sp>
      <p:grpSp>
        <p:nvGrpSpPr>
          <p:cNvPr id="402" name="Group"/>
          <p:cNvGrpSpPr/>
          <p:nvPr/>
        </p:nvGrpSpPr>
        <p:grpSpPr>
          <a:xfrm>
            <a:off x="18436941" y="9463048"/>
            <a:ext cx="1987551" cy="2607939"/>
            <a:chOff x="0" y="0"/>
            <a:chExt cx="1987550" cy="2607937"/>
          </a:xfrm>
        </p:grpSpPr>
        <p:sp>
          <p:nvSpPr>
            <p:cNvPr id="400" name="Google Shape;8458;p61"/>
            <p:cNvSpPr/>
            <p:nvPr/>
          </p:nvSpPr>
          <p:spPr>
            <a:xfrm>
              <a:off x="0" y="0"/>
              <a:ext cx="1987551" cy="2607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48" y="1227"/>
                  </a:moveTo>
                  <a:cubicBezTo>
                    <a:pt x="15320" y="1227"/>
                    <a:pt x="15320" y="2451"/>
                    <a:pt x="14248" y="2451"/>
                  </a:cubicBezTo>
                  <a:lnTo>
                    <a:pt x="7583" y="2451"/>
                  </a:lnTo>
                  <a:cubicBezTo>
                    <a:pt x="6433" y="2451"/>
                    <a:pt x="6433" y="1227"/>
                    <a:pt x="7583" y="1227"/>
                  </a:cubicBezTo>
                  <a:close/>
                  <a:moveTo>
                    <a:pt x="17540" y="6422"/>
                  </a:moveTo>
                  <a:cubicBezTo>
                    <a:pt x="18537" y="6422"/>
                    <a:pt x="18537" y="7647"/>
                    <a:pt x="17540" y="7647"/>
                  </a:cubicBezTo>
                  <a:lnTo>
                    <a:pt x="10800" y="7647"/>
                  </a:lnTo>
                  <a:cubicBezTo>
                    <a:pt x="9728" y="7647"/>
                    <a:pt x="9650" y="6422"/>
                    <a:pt x="10800" y="6422"/>
                  </a:cubicBezTo>
                  <a:close/>
                  <a:moveTo>
                    <a:pt x="7537" y="5179"/>
                  </a:moveTo>
                  <a:cubicBezTo>
                    <a:pt x="8167" y="5179"/>
                    <a:pt x="8707" y="5798"/>
                    <a:pt x="8118" y="6246"/>
                  </a:cubicBezTo>
                  <a:lnTo>
                    <a:pt x="7046" y="7063"/>
                  </a:lnTo>
                  <a:lnTo>
                    <a:pt x="8118" y="7881"/>
                  </a:lnTo>
                  <a:cubicBezTo>
                    <a:pt x="8707" y="8329"/>
                    <a:pt x="8167" y="8950"/>
                    <a:pt x="7537" y="8950"/>
                  </a:cubicBezTo>
                  <a:cubicBezTo>
                    <a:pt x="7348" y="8950"/>
                    <a:pt x="7148" y="8892"/>
                    <a:pt x="6971" y="8757"/>
                  </a:cubicBezTo>
                  <a:lnTo>
                    <a:pt x="5898" y="7940"/>
                  </a:lnTo>
                  <a:lnTo>
                    <a:pt x="4902" y="8757"/>
                  </a:lnTo>
                  <a:cubicBezTo>
                    <a:pt x="4724" y="8892"/>
                    <a:pt x="4525" y="8950"/>
                    <a:pt x="4335" y="8950"/>
                  </a:cubicBezTo>
                  <a:cubicBezTo>
                    <a:pt x="3705" y="8950"/>
                    <a:pt x="3166" y="8329"/>
                    <a:pt x="3754" y="7881"/>
                  </a:cubicBezTo>
                  <a:lnTo>
                    <a:pt x="4748" y="7063"/>
                  </a:lnTo>
                  <a:lnTo>
                    <a:pt x="3754" y="6246"/>
                  </a:lnTo>
                  <a:cubicBezTo>
                    <a:pt x="3166" y="5798"/>
                    <a:pt x="3705" y="5179"/>
                    <a:pt x="4335" y="5179"/>
                  </a:cubicBezTo>
                  <a:cubicBezTo>
                    <a:pt x="4525" y="5179"/>
                    <a:pt x="4724" y="5235"/>
                    <a:pt x="4902" y="5372"/>
                  </a:cubicBezTo>
                  <a:lnTo>
                    <a:pt x="5898" y="6189"/>
                  </a:lnTo>
                  <a:lnTo>
                    <a:pt x="6971" y="5372"/>
                  </a:lnTo>
                  <a:cubicBezTo>
                    <a:pt x="7148" y="5235"/>
                    <a:pt x="7348" y="5179"/>
                    <a:pt x="7537" y="5179"/>
                  </a:cubicBezTo>
                  <a:close/>
                  <a:moveTo>
                    <a:pt x="17605" y="11499"/>
                  </a:moveTo>
                  <a:cubicBezTo>
                    <a:pt x="18537" y="11499"/>
                    <a:pt x="18515" y="12726"/>
                    <a:pt x="17540" y="12726"/>
                  </a:cubicBezTo>
                  <a:lnTo>
                    <a:pt x="10800" y="12726"/>
                  </a:lnTo>
                  <a:cubicBezTo>
                    <a:pt x="9728" y="12726"/>
                    <a:pt x="9650" y="11501"/>
                    <a:pt x="10800" y="11501"/>
                  </a:cubicBezTo>
                  <a:lnTo>
                    <a:pt x="17540" y="11501"/>
                  </a:lnTo>
                  <a:cubicBezTo>
                    <a:pt x="17564" y="11499"/>
                    <a:pt x="17583" y="11499"/>
                    <a:pt x="17605" y="11499"/>
                  </a:cubicBezTo>
                  <a:close/>
                  <a:moveTo>
                    <a:pt x="7537" y="10199"/>
                  </a:moveTo>
                  <a:cubicBezTo>
                    <a:pt x="8167" y="10199"/>
                    <a:pt x="8707" y="10819"/>
                    <a:pt x="8118" y="11268"/>
                  </a:cubicBezTo>
                  <a:lnTo>
                    <a:pt x="7046" y="12085"/>
                  </a:lnTo>
                  <a:lnTo>
                    <a:pt x="8118" y="12902"/>
                  </a:lnTo>
                  <a:cubicBezTo>
                    <a:pt x="8707" y="13351"/>
                    <a:pt x="8167" y="13969"/>
                    <a:pt x="7537" y="13969"/>
                  </a:cubicBezTo>
                  <a:cubicBezTo>
                    <a:pt x="7348" y="13969"/>
                    <a:pt x="7148" y="13914"/>
                    <a:pt x="6971" y="13777"/>
                  </a:cubicBezTo>
                  <a:lnTo>
                    <a:pt x="5898" y="12960"/>
                  </a:lnTo>
                  <a:lnTo>
                    <a:pt x="4902" y="13777"/>
                  </a:lnTo>
                  <a:cubicBezTo>
                    <a:pt x="4724" y="13914"/>
                    <a:pt x="4525" y="13969"/>
                    <a:pt x="4335" y="13969"/>
                  </a:cubicBezTo>
                  <a:cubicBezTo>
                    <a:pt x="3705" y="13969"/>
                    <a:pt x="3166" y="13351"/>
                    <a:pt x="3754" y="12902"/>
                  </a:cubicBezTo>
                  <a:lnTo>
                    <a:pt x="4748" y="12085"/>
                  </a:lnTo>
                  <a:lnTo>
                    <a:pt x="3754" y="11268"/>
                  </a:lnTo>
                  <a:cubicBezTo>
                    <a:pt x="3166" y="10819"/>
                    <a:pt x="3705" y="10199"/>
                    <a:pt x="4335" y="10199"/>
                  </a:cubicBezTo>
                  <a:cubicBezTo>
                    <a:pt x="4525" y="10199"/>
                    <a:pt x="4724" y="10256"/>
                    <a:pt x="4902" y="10391"/>
                  </a:cubicBezTo>
                  <a:lnTo>
                    <a:pt x="5898" y="11209"/>
                  </a:lnTo>
                  <a:lnTo>
                    <a:pt x="6971" y="10391"/>
                  </a:lnTo>
                  <a:cubicBezTo>
                    <a:pt x="7148" y="10256"/>
                    <a:pt x="7348" y="10199"/>
                    <a:pt x="7537" y="10199"/>
                  </a:cubicBezTo>
                  <a:close/>
                  <a:moveTo>
                    <a:pt x="17540" y="16521"/>
                  </a:moveTo>
                  <a:cubicBezTo>
                    <a:pt x="18537" y="16521"/>
                    <a:pt x="18537" y="17805"/>
                    <a:pt x="17540" y="17805"/>
                  </a:cubicBezTo>
                  <a:lnTo>
                    <a:pt x="10800" y="17805"/>
                  </a:lnTo>
                  <a:cubicBezTo>
                    <a:pt x="9728" y="17805"/>
                    <a:pt x="9650" y="16521"/>
                    <a:pt x="10800" y="16521"/>
                  </a:cubicBezTo>
                  <a:close/>
                  <a:moveTo>
                    <a:pt x="5821" y="15294"/>
                  </a:moveTo>
                  <a:cubicBezTo>
                    <a:pt x="7199" y="15294"/>
                    <a:pt x="8349" y="16171"/>
                    <a:pt x="8349" y="17164"/>
                  </a:cubicBezTo>
                  <a:cubicBezTo>
                    <a:pt x="8349" y="18215"/>
                    <a:pt x="7277" y="19089"/>
                    <a:pt x="5821" y="19089"/>
                  </a:cubicBezTo>
                  <a:cubicBezTo>
                    <a:pt x="4520" y="19089"/>
                    <a:pt x="3370" y="18215"/>
                    <a:pt x="3370" y="17164"/>
                  </a:cubicBezTo>
                  <a:cubicBezTo>
                    <a:pt x="3370" y="16171"/>
                    <a:pt x="4520" y="15294"/>
                    <a:pt x="5821" y="15294"/>
                  </a:cubicBezTo>
                  <a:close/>
                  <a:moveTo>
                    <a:pt x="7430" y="0"/>
                  </a:moveTo>
                  <a:cubicBezTo>
                    <a:pt x="6433" y="0"/>
                    <a:pt x="5439" y="467"/>
                    <a:pt x="5133" y="1227"/>
                  </a:cubicBezTo>
                  <a:lnTo>
                    <a:pt x="2451" y="1227"/>
                  </a:lnTo>
                  <a:cubicBezTo>
                    <a:pt x="1148" y="1227"/>
                    <a:pt x="0" y="2101"/>
                    <a:pt x="0" y="3094"/>
                  </a:cubicBezTo>
                  <a:lnTo>
                    <a:pt x="0" y="19673"/>
                  </a:lnTo>
                  <a:cubicBezTo>
                    <a:pt x="0" y="20666"/>
                    <a:pt x="1148" y="21600"/>
                    <a:pt x="2451" y="21600"/>
                  </a:cubicBezTo>
                  <a:lnTo>
                    <a:pt x="19149" y="21600"/>
                  </a:lnTo>
                  <a:cubicBezTo>
                    <a:pt x="20452" y="21600"/>
                    <a:pt x="21600" y="20724"/>
                    <a:pt x="21600" y="19673"/>
                  </a:cubicBezTo>
                  <a:lnTo>
                    <a:pt x="21600" y="3094"/>
                  </a:lnTo>
                  <a:cubicBezTo>
                    <a:pt x="21600" y="2101"/>
                    <a:pt x="20606" y="1227"/>
                    <a:pt x="19149" y="1227"/>
                  </a:cubicBezTo>
                  <a:lnTo>
                    <a:pt x="16467" y="1227"/>
                  </a:lnTo>
                  <a:cubicBezTo>
                    <a:pt x="16086" y="467"/>
                    <a:pt x="15242" y="0"/>
                    <a:pt x="14170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1" name="Google Shape;8459;p61"/>
            <p:cNvSpPr/>
            <p:nvPr/>
          </p:nvSpPr>
          <p:spPr>
            <a:xfrm>
              <a:off x="458184" y="1994713"/>
              <a:ext cx="155041" cy="162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4" y="0"/>
                  </a:moveTo>
                  <a:cubicBezTo>
                    <a:pt x="4894" y="0"/>
                    <a:pt x="0" y="4707"/>
                    <a:pt x="0" y="10338"/>
                  </a:cubicBezTo>
                  <a:cubicBezTo>
                    <a:pt x="0" y="16893"/>
                    <a:pt x="4894" y="21600"/>
                    <a:pt x="10784" y="21600"/>
                  </a:cubicBezTo>
                  <a:cubicBezTo>
                    <a:pt x="16675" y="21600"/>
                    <a:pt x="21600" y="16893"/>
                    <a:pt x="21600" y="10338"/>
                  </a:cubicBezTo>
                  <a:cubicBezTo>
                    <a:pt x="21600" y="4707"/>
                    <a:pt x="16675" y="0"/>
                    <a:pt x="10784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914400">
                <a:def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403" name="page7image52343168.png" descr="page7image5234316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2" y="3810000"/>
            <a:ext cx="17305869" cy="338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94451B-60D9-48C2-AC83-5BB8E4CCB809}"/>
              </a:ext>
            </a:extLst>
          </p:cNvPr>
          <p:cNvSpPr txBox="1"/>
          <p:nvPr/>
        </p:nvSpPr>
        <p:spPr>
          <a:xfrm>
            <a:off x="3822192" y="10319479"/>
            <a:ext cx="14575536" cy="6719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700" b="0" i="0" u="none" strike="noStrike" cap="none" spc="0" normalizeH="0" baseline="0" dirty="0">
                <a:ln>
                  <a:noFill/>
                </a:ln>
                <a:solidFill>
                  <a:srgbClr val="252831"/>
                </a:solidFill>
                <a:effectLst/>
                <a:uFillTx/>
                <a:latin typeface="Montserrat-Regular"/>
                <a:ea typeface="Montserrat-Regular"/>
                <a:cs typeface="Montserrat-Regular"/>
                <a:sym typeface="Montserrat-Regular"/>
              </a:rPr>
              <a:t>Vision: </a:t>
            </a:r>
            <a:r>
              <a:rPr kumimoji="0" lang="en-US" sz="3700" b="1" i="0" u="none" strike="noStrike" cap="none" spc="0" normalizeH="0" baseline="0" dirty="0">
                <a:ln>
                  <a:noFill/>
                </a:ln>
                <a:solidFill>
                  <a:srgbClr val="252831"/>
                </a:solidFill>
                <a:effectLst/>
                <a:uFillTx/>
                <a:latin typeface="Montserrat-Regular"/>
                <a:ea typeface="Montserrat-Regular"/>
                <a:cs typeface="Montserrat-Regular"/>
                <a:sym typeface="Montserrat-Regular"/>
              </a:rPr>
              <a:t>Attainable</a:t>
            </a:r>
            <a:r>
              <a:rPr kumimoji="0" lang="en-US" sz="3700" b="0" i="0" u="none" strike="noStrike" cap="none" spc="0" normalizeH="0" baseline="0" dirty="0">
                <a:ln>
                  <a:noFill/>
                </a:ln>
                <a:solidFill>
                  <a:srgbClr val="252831"/>
                </a:solidFill>
                <a:effectLst/>
                <a:uFillTx/>
                <a:latin typeface="Montserrat-Regular"/>
                <a:ea typeface="Montserrat-Regular"/>
                <a:cs typeface="Montserrat-Regular"/>
                <a:sym typeface="Montserrat-Regular"/>
              </a:rPr>
              <a:t> + </a:t>
            </a:r>
            <a:r>
              <a:rPr kumimoji="0" lang="en-US" sz="3700" b="1" i="0" u="none" strike="noStrike" cap="none" spc="0" normalizeH="0" baseline="0" dirty="0">
                <a:ln>
                  <a:noFill/>
                </a:ln>
                <a:solidFill>
                  <a:srgbClr val="252831"/>
                </a:solidFill>
                <a:effectLst/>
                <a:uFillTx/>
                <a:latin typeface="Montserrat-Regular"/>
                <a:ea typeface="Montserrat-Regular"/>
                <a:cs typeface="Montserrat-Regular"/>
                <a:sym typeface="Montserrat-Regular"/>
              </a:rPr>
              <a:t>Inspiring</a:t>
            </a:r>
            <a:r>
              <a:rPr kumimoji="0" lang="en-US" sz="3700" b="0" i="0" u="none" strike="noStrike" cap="none" spc="0" normalizeH="0" baseline="0" dirty="0">
                <a:ln>
                  <a:noFill/>
                </a:ln>
                <a:solidFill>
                  <a:srgbClr val="252831"/>
                </a:solidFill>
                <a:effectLst/>
                <a:uFillTx/>
                <a:latin typeface="Montserrat-Regular"/>
                <a:ea typeface="Montserrat-Regular"/>
                <a:cs typeface="Montserrat-Regular"/>
                <a:sym typeface="Montserrat-Regular"/>
              </a:rPr>
              <a:t> = </a:t>
            </a:r>
            <a:r>
              <a:rPr kumimoji="0" lang="en-US" sz="3700" b="1" i="0" u="none" strike="noStrike" cap="none" spc="0" normalizeH="0" baseline="0" dirty="0">
                <a:ln>
                  <a:noFill/>
                </a:ln>
                <a:solidFill>
                  <a:srgbClr val="252831"/>
                </a:solidFill>
                <a:effectLst/>
                <a:uFillTx/>
                <a:latin typeface="Montserrat-Regular"/>
                <a:ea typeface="Montserrat-Regular"/>
                <a:cs typeface="Montserrat-Regular"/>
                <a:sym typeface="Montserrat-Regular"/>
              </a:rPr>
              <a:t>Motivated</a:t>
            </a:r>
            <a:r>
              <a:rPr kumimoji="0" lang="en-US" sz="3700" b="0" i="0" u="none" strike="noStrike" cap="none" spc="0" normalizeH="0" baseline="0" dirty="0">
                <a:ln>
                  <a:noFill/>
                </a:ln>
                <a:solidFill>
                  <a:srgbClr val="252831"/>
                </a:solidFill>
                <a:effectLst/>
                <a:uFillTx/>
                <a:latin typeface="Montserrat-Regular"/>
                <a:ea typeface="Montserrat-Regular"/>
                <a:cs typeface="Montserrat-Regular"/>
                <a:sym typeface="Montserrat-Regular"/>
              </a:rPr>
              <a:t> Members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31199" y="12903499"/>
            <a:ext cx="317552" cy="533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398" name="WHAT IS THE CLUB SUCCESS PLAN?"/>
          <p:cNvSpPr txBox="1"/>
          <p:nvPr/>
        </p:nvSpPr>
        <p:spPr>
          <a:xfrm>
            <a:off x="1905780" y="2288250"/>
            <a:ext cx="249267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="1">
                <a:solidFill>
                  <a:srgbClr val="124063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rPr lang="en-US" dirty="0"/>
              <a:t>WIIFME?</a:t>
            </a:r>
            <a:endParaRPr dirty="0"/>
          </a:p>
        </p:txBody>
      </p:sp>
      <p:pic>
        <p:nvPicPr>
          <p:cNvPr id="403" name="page7image52343168.png" descr="page7image5234316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2" y="3810000"/>
            <a:ext cx="17305869" cy="3386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1125A-C441-4D70-9DB9-094FFE1B23F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398180" y="9734280"/>
            <a:ext cx="9566402" cy="1097636"/>
          </a:xfrm>
        </p:spPr>
        <p:txBody>
          <a:bodyPr>
            <a:normAutofit/>
          </a:bodyPr>
          <a:lstStyle/>
          <a:p>
            <a:pPr marL="101600" indent="0">
              <a:buNone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</a:rPr>
              <a:t>THIS MEANS YOU!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2DAB5C2-E994-4544-81DE-14731F268D8D}"/>
              </a:ext>
            </a:extLst>
          </p:cNvPr>
          <p:cNvSpPr txBox="1">
            <a:spLocks/>
          </p:cNvSpPr>
          <p:nvPr/>
        </p:nvSpPr>
        <p:spPr>
          <a:xfrm>
            <a:off x="5313604" y="5986272"/>
            <a:ext cx="13047548" cy="3352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10261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❑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1pPr>
            <a:lvl2pPr marL="14833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❏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2pPr>
            <a:lvl3pPr marL="19405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❏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3pPr>
            <a:lvl4pPr marL="23977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❏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4pPr>
            <a:lvl5pPr marL="28549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❏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5pPr>
            <a:lvl6pPr marL="32766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38227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43688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49149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101600" indent="0" algn="ctr" hangingPunct="1">
              <a:buFont typeface="Montserrat-Regular"/>
              <a:buNone/>
            </a:pP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</a:rPr>
              <a:t>A HEALTHY CLUB MEANS HEALTHY MEMBERS!!</a:t>
            </a:r>
          </a:p>
        </p:txBody>
      </p:sp>
    </p:spTree>
    <p:extLst>
      <p:ext uri="{BB962C8B-B14F-4D97-AF65-F5344CB8AC3E}">
        <p14:creationId xmlns:p14="http://schemas.microsoft.com/office/powerpoint/2010/main" val="28620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am Compilation…"/>
          <p:cNvSpPr txBox="1">
            <a:spLocks noGrp="1"/>
          </p:cNvSpPr>
          <p:nvPr>
            <p:ph type="body" sz="half" idx="1"/>
          </p:nvPr>
        </p:nvSpPr>
        <p:spPr>
          <a:xfrm>
            <a:off x="2070532" y="4065000"/>
            <a:ext cx="14589836" cy="106377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759459" indent="-657859">
              <a:lnSpc>
                <a:spcPct val="150000"/>
              </a:lnSpc>
              <a:spcBef>
                <a:spcPts val="0"/>
              </a:spcBef>
              <a:buSzPts val="4200"/>
              <a:defRPr sz="4200">
                <a:latin typeface="Montserrat-Regular"/>
                <a:ea typeface="Montserrat-Regular"/>
                <a:cs typeface="Montserrat-Regular"/>
                <a:sym typeface="Montserrat-Regular"/>
              </a:defRPr>
            </a:pPr>
            <a:r>
              <a:rPr lang="en-US" sz="4800" dirty="0"/>
              <a:t>Achieve educational goals/awards</a:t>
            </a:r>
            <a:endParaRPr sz="4800" dirty="0"/>
          </a:p>
        </p:txBody>
      </p:sp>
      <p:sp>
        <p:nvSpPr>
          <p:cNvPr id="3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31199" y="12903499"/>
            <a:ext cx="317552" cy="533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398" name="WHAT IS THE CLUB SUCCESS PLAN?"/>
          <p:cNvSpPr txBox="1"/>
          <p:nvPr/>
        </p:nvSpPr>
        <p:spPr>
          <a:xfrm>
            <a:off x="1905780" y="2288250"/>
            <a:ext cx="302807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 b="1">
                <a:solidFill>
                  <a:srgbClr val="124063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rPr lang="en-US" dirty="0"/>
              <a:t>SUMMARY</a:t>
            </a:r>
            <a:endParaRPr dirty="0"/>
          </a:p>
        </p:txBody>
      </p:sp>
      <p:sp>
        <p:nvSpPr>
          <p:cNvPr id="399" name="Action Plan"/>
          <p:cNvSpPr txBox="1"/>
          <p:nvPr/>
        </p:nvSpPr>
        <p:spPr>
          <a:xfrm>
            <a:off x="12685662" y="6730017"/>
            <a:ext cx="20518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759459" indent="-657859">
              <a:buClr>
                <a:srgbClr val="BDC3D3"/>
              </a:buClr>
              <a:buSzPts val="4200"/>
              <a:buFont typeface="Montserrat-Regular"/>
              <a:buChar char="❑"/>
              <a:defRPr sz="4200"/>
            </a:lvl1pPr>
          </a:lstStyle>
          <a:p>
            <a:pPr marL="101600" indent="0">
              <a:buNone/>
            </a:pPr>
            <a:endParaRPr sz="4800" dirty="0"/>
          </a:p>
        </p:txBody>
      </p:sp>
      <p:pic>
        <p:nvPicPr>
          <p:cNvPr id="403" name="page7image52343168.png" descr="page7image5234316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2" y="3810000"/>
            <a:ext cx="17305869" cy="3386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am Compilation…">
            <a:extLst>
              <a:ext uri="{FF2B5EF4-FFF2-40B4-BE49-F238E27FC236}">
                <a16:creationId xmlns:a16="http://schemas.microsoft.com/office/drawing/2014/main" id="{B521D50B-BEE2-453E-9606-28B3B765A2AB}"/>
              </a:ext>
            </a:extLst>
          </p:cNvPr>
          <p:cNvSpPr txBox="1">
            <a:spLocks/>
          </p:cNvSpPr>
          <p:nvPr/>
        </p:nvSpPr>
        <p:spPr>
          <a:xfrm>
            <a:off x="2070532" y="5549394"/>
            <a:ext cx="14589836" cy="106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10261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❑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1pPr>
            <a:lvl2pPr marL="14833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❏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2pPr>
            <a:lvl3pPr marL="19405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❏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3pPr>
            <a:lvl4pPr marL="23977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❏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4pPr>
            <a:lvl5pPr marL="28549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❏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5pPr>
            <a:lvl6pPr marL="32766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38227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43688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49149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759459" indent="-657859" hangingPunct="1">
              <a:lnSpc>
                <a:spcPct val="150000"/>
              </a:lnSpc>
              <a:spcBef>
                <a:spcPts val="0"/>
              </a:spcBef>
              <a:buSzPts val="4200"/>
              <a:defRPr sz="4200">
                <a:latin typeface="Montserrat-Regular"/>
                <a:ea typeface="Montserrat-Regular"/>
                <a:cs typeface="Montserrat-Regular"/>
                <a:sym typeface="Montserrat-Regular"/>
              </a:defRPr>
            </a:pPr>
            <a:r>
              <a:rPr lang="en-US" sz="4800" dirty="0">
                <a:latin typeface="Montserrat-Regular"/>
                <a:ea typeface="Montserrat-Regular"/>
                <a:cs typeface="Montserrat-Regular"/>
                <a:sym typeface="Montserrat-Regular"/>
              </a:rPr>
              <a:t>Get new members on board</a:t>
            </a:r>
          </a:p>
        </p:txBody>
      </p:sp>
      <p:sp>
        <p:nvSpPr>
          <p:cNvPr id="17" name="Team Compilation…">
            <a:extLst>
              <a:ext uri="{FF2B5EF4-FFF2-40B4-BE49-F238E27FC236}">
                <a16:creationId xmlns:a16="http://schemas.microsoft.com/office/drawing/2014/main" id="{12841CE2-8667-4725-BC2A-43A07D630CB2}"/>
              </a:ext>
            </a:extLst>
          </p:cNvPr>
          <p:cNvSpPr txBox="1">
            <a:spLocks/>
          </p:cNvSpPr>
          <p:nvPr/>
        </p:nvSpPr>
        <p:spPr>
          <a:xfrm>
            <a:off x="2070532" y="7084233"/>
            <a:ext cx="14589836" cy="1063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10261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❑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1pPr>
            <a:lvl2pPr marL="14833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❏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2pPr>
            <a:lvl3pPr marL="19405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❏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3pPr>
            <a:lvl4pPr marL="23977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❏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4pPr>
            <a:lvl5pPr marL="28549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❏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5pPr>
            <a:lvl6pPr marL="32766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38227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43688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49149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759459" indent="-657859" hangingPunct="1">
              <a:lnSpc>
                <a:spcPct val="150000"/>
              </a:lnSpc>
              <a:spcBef>
                <a:spcPts val="0"/>
              </a:spcBef>
              <a:buSzPts val="4200"/>
              <a:defRPr sz="4200">
                <a:latin typeface="Montserrat-Regular"/>
                <a:ea typeface="Montserrat-Regular"/>
                <a:cs typeface="Montserrat-Regular"/>
                <a:sym typeface="Montserrat-Regular"/>
              </a:defRPr>
            </a:pPr>
            <a:r>
              <a:rPr lang="en-US" sz="4800" dirty="0">
                <a:latin typeface="Montserrat-Regular"/>
                <a:ea typeface="Montserrat-Regular"/>
                <a:cs typeface="Montserrat-Regular"/>
                <a:sym typeface="Montserrat-Regular"/>
              </a:rPr>
              <a:t>Ensure club officers are trained</a:t>
            </a:r>
          </a:p>
        </p:txBody>
      </p:sp>
      <p:sp>
        <p:nvSpPr>
          <p:cNvPr id="18" name="Team Compilation…">
            <a:extLst>
              <a:ext uri="{FF2B5EF4-FFF2-40B4-BE49-F238E27FC236}">
                <a16:creationId xmlns:a16="http://schemas.microsoft.com/office/drawing/2014/main" id="{AF9C63C6-9AC9-4772-80A4-48C890D7EE95}"/>
              </a:ext>
            </a:extLst>
          </p:cNvPr>
          <p:cNvSpPr txBox="1">
            <a:spLocks/>
          </p:cNvSpPr>
          <p:nvPr/>
        </p:nvSpPr>
        <p:spPr>
          <a:xfrm>
            <a:off x="2070532" y="8426742"/>
            <a:ext cx="21173516" cy="1445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10261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❑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1pPr>
            <a:lvl2pPr marL="14833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❏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2pPr>
            <a:lvl3pPr marL="19405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❏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3pPr>
            <a:lvl4pPr marL="23977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❏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4pPr>
            <a:lvl5pPr marL="2854959" marR="0" indent="-924559" algn="l" defTabSz="2438400" rtl="0" latinLnBrk="0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Clr>
                <a:srgbClr val="BDC3D3"/>
              </a:buClr>
              <a:buSzPts val="5200"/>
              <a:buFont typeface="Montserrat-Regular"/>
              <a:buChar char="❏"/>
              <a:tabLst/>
              <a:defRPr sz="5200" b="0" i="0" u="none" strike="noStrike" cap="none" spc="0" baseline="0">
                <a:solidFill>
                  <a:srgbClr val="252831"/>
                </a:solidFill>
                <a:uFillTx/>
                <a:latin typeface="Montserrat-Light"/>
                <a:ea typeface="Montserrat-Light"/>
                <a:cs typeface="Montserrat-Light"/>
                <a:sym typeface="Montserrat-Light"/>
              </a:defRPr>
            </a:lvl5pPr>
            <a:lvl6pPr marL="32766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38227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43688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4914900" marR="0" indent="-546100" algn="l" defTabSz="2438338" rtl="0" latinLnBrk="0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ClrTx/>
              <a:buSzPct val="150000"/>
              <a:buFontTx/>
              <a:buChar char="•"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marL="759459" indent="-657859" hangingPunct="1">
              <a:lnSpc>
                <a:spcPct val="150000"/>
              </a:lnSpc>
              <a:spcBef>
                <a:spcPts val="0"/>
              </a:spcBef>
              <a:buSzPts val="4200"/>
              <a:defRPr sz="4200">
                <a:latin typeface="Montserrat-Regular"/>
                <a:ea typeface="Montserrat-Regular"/>
                <a:cs typeface="Montserrat-Regular"/>
                <a:sym typeface="Montserrat-Regular"/>
              </a:defRPr>
            </a:pPr>
            <a:r>
              <a:rPr lang="en-US" sz="4800" dirty="0">
                <a:latin typeface="Montserrat-Regular"/>
                <a:ea typeface="Montserrat-Regular"/>
                <a:cs typeface="Montserrat-Regular"/>
                <a:sym typeface="Montserrat-Regular"/>
              </a:rPr>
              <a:t>Ensure to pay dues &amp; submit the officer list on time</a:t>
            </a:r>
          </a:p>
        </p:txBody>
      </p:sp>
    </p:spTree>
    <p:extLst>
      <p:ext uri="{BB962C8B-B14F-4D97-AF65-F5344CB8AC3E}">
        <p14:creationId xmlns:p14="http://schemas.microsoft.com/office/powerpoint/2010/main" val="386484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 build="p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31199" y="12903499"/>
            <a:ext cx="408230" cy="533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406" name="DISTINGUISHED CLUB PROGRAM AND CLUB SUCCESS PLAN…"/>
          <p:cNvSpPr txBox="1"/>
          <p:nvPr/>
        </p:nvSpPr>
        <p:spPr>
          <a:xfrm>
            <a:off x="1905780" y="1911466"/>
            <a:ext cx="1931809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 b="1">
                <a:solidFill>
                  <a:srgbClr val="124063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DISTINGUISHED CLUB PROGRAM AND CLUB SUCCESS PLAN </a:t>
            </a:r>
          </a:p>
          <a:p>
            <a:pPr>
              <a:defRPr sz="5000" b="1">
                <a:solidFill>
                  <a:srgbClr val="124063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t>(ITEM 1111)</a:t>
            </a:r>
          </a:p>
        </p:txBody>
      </p:sp>
      <p:pic>
        <p:nvPicPr>
          <p:cNvPr id="407" name="page7image52343168.png" descr="page7image5234316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2" y="3810000"/>
            <a:ext cx="17305869" cy="33867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Free PDF Download"/>
          <p:cNvSpPr txBox="1"/>
          <p:nvPr/>
        </p:nvSpPr>
        <p:spPr>
          <a:xfrm>
            <a:off x="14906753" y="8686799"/>
            <a:ext cx="4844784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Free PDF Download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480467-3FFC-477F-B4D9-06D3F26EB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820" y="4815371"/>
            <a:ext cx="5980952" cy="774285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HANK YOU!"/>
          <p:cNvSpPr txBox="1">
            <a:spLocks noGrp="1"/>
          </p:cNvSpPr>
          <p:nvPr>
            <p:ph type="title"/>
          </p:nvPr>
        </p:nvSpPr>
        <p:spPr>
          <a:xfrm>
            <a:off x="6644566" y="5066382"/>
            <a:ext cx="13528802" cy="3092801"/>
          </a:xfrm>
          <a:prstGeom prst="rect">
            <a:avLst/>
          </a:prstGeom>
        </p:spPr>
        <p:txBody>
          <a:bodyPr/>
          <a:lstStyle/>
          <a:p>
            <a:r>
              <a:t>THANK YOU!</a:t>
            </a:r>
          </a:p>
        </p:txBody>
      </p:sp>
      <p:sp>
        <p:nvSpPr>
          <p:cNvPr id="412" name="For any questions on the Distinguished Program,  write to d121.pqdo@gmail.com"/>
          <p:cNvSpPr txBox="1"/>
          <p:nvPr/>
        </p:nvSpPr>
        <p:spPr>
          <a:xfrm>
            <a:off x="14926389" y="11911283"/>
            <a:ext cx="10746346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sz="2900"/>
            </a:pPr>
            <a:r>
              <a:rPr dirty="0"/>
              <a:t>For any questions on the Distinguished Program, </a:t>
            </a:r>
            <a:br>
              <a:rPr dirty="0"/>
            </a:br>
            <a:r>
              <a:rPr dirty="0"/>
              <a:t>write to </a:t>
            </a:r>
            <a:r>
              <a:rPr dirty="0">
                <a:hlinkClick r:id="rId2"/>
              </a:rPr>
              <a:t>d121.pqdo@gmail.com</a:t>
            </a:r>
            <a:endParaRPr dirty="0"/>
          </a:p>
        </p:txBody>
      </p:sp>
      <p:pic>
        <p:nvPicPr>
          <p:cNvPr id="41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52" y="722214"/>
            <a:ext cx="3034695" cy="2517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333;p15"/>
          <p:cNvSpPr txBox="1">
            <a:spLocks noGrp="1"/>
          </p:cNvSpPr>
          <p:nvPr>
            <p:ph type="title"/>
          </p:nvPr>
        </p:nvSpPr>
        <p:spPr>
          <a:xfrm>
            <a:off x="4708409" y="4422685"/>
            <a:ext cx="15644115" cy="4292214"/>
          </a:xfrm>
          <a:prstGeom prst="rect">
            <a:avLst/>
          </a:prstGeom>
        </p:spPr>
        <p:txBody>
          <a:bodyPr/>
          <a:lstStyle/>
          <a:p>
            <a:pPr defTabSz="2121408">
              <a:defRPr sz="9222" b="0">
                <a:solidFill>
                  <a:srgbClr val="294364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dirty="0"/>
              <a:t>1.</a:t>
            </a:r>
          </a:p>
          <a:p>
            <a:pPr defTabSz="2121408">
              <a:defRPr sz="9222" b="0">
                <a:latin typeface="Montserrat-Bold"/>
                <a:ea typeface="Montserrat-Bold"/>
                <a:cs typeface="Montserrat-Bold"/>
                <a:sym typeface="Montserrat-Bold"/>
              </a:defRPr>
            </a:pPr>
            <a:r>
              <a:rPr dirty="0"/>
              <a:t>DISTINGUISHED CLUB PROGRAM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316;p13"/>
          <p:cNvSpPr txBox="1">
            <a:spLocks noGrp="1"/>
          </p:cNvSpPr>
          <p:nvPr>
            <p:ph type="title"/>
          </p:nvPr>
        </p:nvSpPr>
        <p:spPr>
          <a:xfrm>
            <a:off x="2070532" y="1073866"/>
            <a:ext cx="9566402" cy="2284801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124063"/>
                </a:solidFill>
              </a:defRPr>
            </a:lvl1pPr>
          </a:lstStyle>
          <a:p>
            <a:r>
              <a:rPr dirty="0"/>
              <a:t>WHAT IS THE DISTINGUISHED CLUB PROGRAM?</a:t>
            </a:r>
          </a:p>
        </p:txBody>
      </p:sp>
      <p:sp>
        <p:nvSpPr>
          <p:cNvPr id="299" name="Google Shape;320;p13"/>
          <p:cNvSpPr txBox="1">
            <a:spLocks noGrp="1"/>
          </p:cNvSpPr>
          <p:nvPr>
            <p:ph type="sldNum" sz="quarter" idx="2"/>
          </p:nvPr>
        </p:nvSpPr>
        <p:spPr>
          <a:xfrm>
            <a:off x="23831199" y="12903499"/>
            <a:ext cx="295098" cy="533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300" name="page7image52343168.png" descr="page7image5234316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2" y="3810000"/>
            <a:ext cx="17305869" cy="33867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The Distinguished Club Program (DCP) includes 10 goals that your club should…"/>
          <p:cNvSpPr txBox="1"/>
          <p:nvPr/>
        </p:nvSpPr>
        <p:spPr>
          <a:xfrm>
            <a:off x="1049866" y="4822164"/>
            <a:ext cx="21081467" cy="1043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1219200">
              <a:lnSpc>
                <a:spcPts val="2200"/>
              </a:lnSpc>
              <a:spcBef>
                <a:spcPts val="3200"/>
              </a:spcBef>
              <a:defRPr sz="4200">
                <a:solidFill>
                  <a:srgbClr val="000000"/>
                </a:solidFill>
              </a:defRPr>
            </a:pPr>
            <a:r>
              <a:t>The Distinguished Club Program (DCP) includes 10 goals that your club should </a:t>
            </a:r>
          </a:p>
          <a:p>
            <a:pPr defTabSz="1219200">
              <a:lnSpc>
                <a:spcPts val="2200"/>
              </a:lnSpc>
              <a:spcBef>
                <a:spcPts val="3200"/>
              </a:spcBef>
              <a:defRPr sz="4200">
                <a:solidFill>
                  <a:srgbClr val="000000"/>
                </a:solidFill>
              </a:defRPr>
            </a:pPr>
            <a:r>
              <a:t>strive to achieve each year. They are divided into:</a:t>
            </a:r>
          </a:p>
        </p:txBody>
      </p:sp>
      <p:sp>
        <p:nvSpPr>
          <p:cNvPr id="302" name="Education"/>
          <p:cNvSpPr txBox="1"/>
          <p:nvPr/>
        </p:nvSpPr>
        <p:spPr>
          <a:xfrm>
            <a:off x="7306385" y="8457489"/>
            <a:ext cx="2046214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Education</a:t>
            </a:r>
          </a:p>
        </p:txBody>
      </p:sp>
      <p:sp>
        <p:nvSpPr>
          <p:cNvPr id="303" name="Membership"/>
          <p:cNvSpPr txBox="1"/>
          <p:nvPr/>
        </p:nvSpPr>
        <p:spPr>
          <a:xfrm>
            <a:off x="13199533" y="8457489"/>
            <a:ext cx="2528194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Membership</a:t>
            </a:r>
          </a:p>
        </p:txBody>
      </p:sp>
      <p:sp>
        <p:nvSpPr>
          <p:cNvPr id="304" name="Training"/>
          <p:cNvSpPr txBox="1"/>
          <p:nvPr/>
        </p:nvSpPr>
        <p:spPr>
          <a:xfrm>
            <a:off x="7513124" y="11782556"/>
            <a:ext cx="1647503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Training</a:t>
            </a:r>
          </a:p>
        </p:txBody>
      </p:sp>
      <p:sp>
        <p:nvSpPr>
          <p:cNvPr id="305" name="Administration"/>
          <p:cNvSpPr txBox="1"/>
          <p:nvPr/>
        </p:nvSpPr>
        <p:spPr>
          <a:xfrm>
            <a:off x="12967956" y="11782556"/>
            <a:ext cx="2909492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Administration</a:t>
            </a:r>
          </a:p>
        </p:txBody>
      </p:sp>
      <p:grpSp>
        <p:nvGrpSpPr>
          <p:cNvPr id="314" name="Group"/>
          <p:cNvGrpSpPr/>
          <p:nvPr/>
        </p:nvGrpSpPr>
        <p:grpSpPr>
          <a:xfrm>
            <a:off x="13711502" y="6779527"/>
            <a:ext cx="1422400" cy="1422401"/>
            <a:chOff x="0" y="0"/>
            <a:chExt cx="1422399" cy="1422399"/>
          </a:xfrm>
        </p:grpSpPr>
        <p:sp>
          <p:nvSpPr>
            <p:cNvPr id="306" name="Google Shape;8853;p62"/>
            <p:cNvSpPr/>
            <p:nvPr/>
          </p:nvSpPr>
          <p:spPr>
            <a:xfrm>
              <a:off x="540979" y="540980"/>
              <a:ext cx="332875" cy="329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909" y="0"/>
                    <a:pt x="0" y="4965"/>
                    <a:pt x="0" y="10670"/>
                  </a:cubicBezTo>
                  <a:cubicBezTo>
                    <a:pt x="0" y="16635"/>
                    <a:pt x="4909" y="21600"/>
                    <a:pt x="10800" y="21600"/>
                  </a:cubicBezTo>
                  <a:cubicBezTo>
                    <a:pt x="16691" y="21600"/>
                    <a:pt x="21600" y="16635"/>
                    <a:pt x="21600" y="10670"/>
                  </a:cubicBezTo>
                  <a:cubicBezTo>
                    <a:pt x="21600" y="4965"/>
                    <a:pt x="16691" y="0"/>
                    <a:pt x="10800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E335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7" name="Google Shape;8854;p62"/>
            <p:cNvSpPr/>
            <p:nvPr/>
          </p:nvSpPr>
          <p:spPr>
            <a:xfrm>
              <a:off x="162593" y="0"/>
              <a:ext cx="416214" cy="41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911" y="0"/>
                    <a:pt x="0" y="4906"/>
                    <a:pt x="0" y="10797"/>
                  </a:cubicBezTo>
                  <a:cubicBezTo>
                    <a:pt x="0" y="16688"/>
                    <a:pt x="4911" y="21600"/>
                    <a:pt x="10800" y="21600"/>
                  </a:cubicBezTo>
                  <a:cubicBezTo>
                    <a:pt x="17082" y="21600"/>
                    <a:pt x="21600" y="16688"/>
                    <a:pt x="21600" y="10797"/>
                  </a:cubicBezTo>
                  <a:cubicBezTo>
                    <a:pt x="21600" y="4906"/>
                    <a:pt x="16689" y="0"/>
                    <a:pt x="10800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E335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8" name="Google Shape;8855;p62"/>
            <p:cNvSpPr/>
            <p:nvPr/>
          </p:nvSpPr>
          <p:spPr>
            <a:xfrm>
              <a:off x="832304" y="0"/>
              <a:ext cx="416093" cy="41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7" y="0"/>
                  </a:moveTo>
                  <a:cubicBezTo>
                    <a:pt x="4906" y="0"/>
                    <a:pt x="0" y="4906"/>
                    <a:pt x="0" y="10797"/>
                  </a:cubicBezTo>
                  <a:cubicBezTo>
                    <a:pt x="0" y="16688"/>
                    <a:pt x="4906" y="21600"/>
                    <a:pt x="10797" y="21600"/>
                  </a:cubicBezTo>
                  <a:cubicBezTo>
                    <a:pt x="16694" y="21600"/>
                    <a:pt x="21600" y="16688"/>
                    <a:pt x="21600" y="10797"/>
                  </a:cubicBezTo>
                  <a:cubicBezTo>
                    <a:pt x="21600" y="4906"/>
                    <a:pt x="16694" y="0"/>
                    <a:pt x="10797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E335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9" name="Google Shape;8856;p62"/>
            <p:cNvSpPr/>
            <p:nvPr/>
          </p:nvSpPr>
          <p:spPr>
            <a:xfrm>
              <a:off x="601502" y="934376"/>
              <a:ext cx="200542" cy="121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994" y="21600"/>
                  </a:lnTo>
                  <a:lnTo>
                    <a:pt x="21600" y="0"/>
                  </a:lnTo>
                  <a:cubicBezTo>
                    <a:pt x="18742" y="2700"/>
                    <a:pt x="15081" y="3386"/>
                    <a:pt x="10994" y="3386"/>
                  </a:cubicBezTo>
                  <a:cubicBezTo>
                    <a:pt x="7334" y="3386"/>
                    <a:pt x="3660" y="2036"/>
                    <a:pt x="0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E335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10" name="Google Shape;8857;p62"/>
            <p:cNvSpPr/>
            <p:nvPr/>
          </p:nvSpPr>
          <p:spPr>
            <a:xfrm>
              <a:off x="332873" y="907957"/>
              <a:ext cx="336718" cy="510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06" y="0"/>
                  </a:moveTo>
                  <a:cubicBezTo>
                    <a:pt x="3644" y="3037"/>
                    <a:pt x="0" y="7679"/>
                    <a:pt x="0" y="12641"/>
                  </a:cubicBezTo>
                  <a:lnTo>
                    <a:pt x="0" y="19838"/>
                  </a:lnTo>
                  <a:cubicBezTo>
                    <a:pt x="0" y="20798"/>
                    <a:pt x="1209" y="21600"/>
                    <a:pt x="2912" y="21600"/>
                  </a:cubicBezTo>
                  <a:lnTo>
                    <a:pt x="21600" y="21600"/>
                  </a:lnTo>
                  <a:lnTo>
                    <a:pt x="21600" y="9599"/>
                  </a:lnTo>
                  <a:lnTo>
                    <a:pt x="9706" y="0"/>
                  </a:ln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E335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11" name="Google Shape;8858;p62"/>
            <p:cNvSpPr/>
            <p:nvPr/>
          </p:nvSpPr>
          <p:spPr>
            <a:xfrm>
              <a:off x="749086" y="911680"/>
              <a:ext cx="336597" cy="510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90" y="0"/>
                  </a:moveTo>
                  <a:lnTo>
                    <a:pt x="0" y="9599"/>
                  </a:lnTo>
                  <a:lnTo>
                    <a:pt x="0" y="21600"/>
                  </a:lnTo>
                  <a:lnTo>
                    <a:pt x="18934" y="21600"/>
                  </a:lnTo>
                  <a:cubicBezTo>
                    <a:pt x="20390" y="21600"/>
                    <a:pt x="21600" y="20803"/>
                    <a:pt x="21600" y="19843"/>
                  </a:cubicBezTo>
                  <a:lnTo>
                    <a:pt x="21600" y="12641"/>
                  </a:lnTo>
                  <a:cubicBezTo>
                    <a:pt x="21361" y="7522"/>
                    <a:pt x="17716" y="2880"/>
                    <a:pt x="11890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E335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12" name="Google Shape;8859;p62"/>
            <p:cNvSpPr/>
            <p:nvPr/>
          </p:nvSpPr>
          <p:spPr>
            <a:xfrm>
              <a:off x="760373" y="400961"/>
              <a:ext cx="662027" cy="522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42" y="7511"/>
                  </a:moveTo>
                  <a:cubicBezTo>
                    <a:pt x="15308" y="7511"/>
                    <a:pt x="15923" y="8296"/>
                    <a:pt x="15923" y="9235"/>
                  </a:cubicBezTo>
                  <a:cubicBezTo>
                    <a:pt x="15923" y="10174"/>
                    <a:pt x="15308" y="10954"/>
                    <a:pt x="14442" y="10954"/>
                  </a:cubicBezTo>
                  <a:lnTo>
                    <a:pt x="11727" y="10954"/>
                  </a:lnTo>
                  <a:cubicBezTo>
                    <a:pt x="10986" y="10954"/>
                    <a:pt x="10367" y="10174"/>
                    <a:pt x="10367" y="9235"/>
                  </a:cubicBezTo>
                  <a:cubicBezTo>
                    <a:pt x="10367" y="8296"/>
                    <a:pt x="10986" y="7511"/>
                    <a:pt x="11727" y="7511"/>
                  </a:cubicBezTo>
                  <a:close/>
                  <a:moveTo>
                    <a:pt x="16170" y="0"/>
                  </a:moveTo>
                  <a:cubicBezTo>
                    <a:pt x="14442" y="2663"/>
                    <a:pt x="11973" y="4228"/>
                    <a:pt x="9133" y="4228"/>
                  </a:cubicBezTo>
                  <a:cubicBezTo>
                    <a:pt x="6296" y="4228"/>
                    <a:pt x="3828" y="2504"/>
                    <a:pt x="2100" y="313"/>
                  </a:cubicBezTo>
                  <a:cubicBezTo>
                    <a:pt x="1360" y="1098"/>
                    <a:pt x="619" y="1878"/>
                    <a:pt x="0" y="2817"/>
                  </a:cubicBezTo>
                  <a:cubicBezTo>
                    <a:pt x="3703" y="3756"/>
                    <a:pt x="6418" y="7824"/>
                    <a:pt x="6418" y="12991"/>
                  </a:cubicBezTo>
                  <a:cubicBezTo>
                    <a:pt x="6418" y="14556"/>
                    <a:pt x="6171" y="15967"/>
                    <a:pt x="5677" y="17218"/>
                  </a:cubicBezTo>
                  <a:cubicBezTo>
                    <a:pt x="7284" y="18470"/>
                    <a:pt x="8639" y="19876"/>
                    <a:pt x="9873" y="21600"/>
                  </a:cubicBezTo>
                  <a:lnTo>
                    <a:pt x="20244" y="21600"/>
                  </a:lnTo>
                  <a:cubicBezTo>
                    <a:pt x="20985" y="21600"/>
                    <a:pt x="21600" y="20815"/>
                    <a:pt x="21600" y="19876"/>
                  </a:cubicBezTo>
                  <a:lnTo>
                    <a:pt x="21600" y="12991"/>
                  </a:lnTo>
                  <a:cubicBezTo>
                    <a:pt x="21479" y="7511"/>
                    <a:pt x="19257" y="2817"/>
                    <a:pt x="16170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E335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13" name="Google Shape;8860;p62"/>
            <p:cNvSpPr/>
            <p:nvPr/>
          </p:nvSpPr>
          <p:spPr>
            <a:xfrm>
              <a:off x="0" y="397238"/>
              <a:ext cx="654461" cy="522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11" y="7667"/>
                  </a:moveTo>
                  <a:cubicBezTo>
                    <a:pt x="10360" y="7667"/>
                    <a:pt x="10986" y="8452"/>
                    <a:pt x="10986" y="9391"/>
                  </a:cubicBezTo>
                  <a:cubicBezTo>
                    <a:pt x="10986" y="10330"/>
                    <a:pt x="10360" y="11111"/>
                    <a:pt x="9611" y="11111"/>
                  </a:cubicBezTo>
                  <a:lnTo>
                    <a:pt x="6864" y="11111"/>
                  </a:lnTo>
                  <a:cubicBezTo>
                    <a:pt x="5993" y="11111"/>
                    <a:pt x="5366" y="10330"/>
                    <a:pt x="5366" y="9391"/>
                  </a:cubicBezTo>
                  <a:cubicBezTo>
                    <a:pt x="5366" y="8452"/>
                    <a:pt x="5993" y="7667"/>
                    <a:pt x="6864" y="7667"/>
                  </a:cubicBezTo>
                  <a:close/>
                  <a:moveTo>
                    <a:pt x="5243" y="0"/>
                  </a:moveTo>
                  <a:cubicBezTo>
                    <a:pt x="2120" y="2817"/>
                    <a:pt x="0" y="7513"/>
                    <a:pt x="0" y="12676"/>
                  </a:cubicBezTo>
                  <a:lnTo>
                    <a:pt x="0" y="19568"/>
                  </a:lnTo>
                  <a:cubicBezTo>
                    <a:pt x="0" y="20820"/>
                    <a:pt x="373" y="21600"/>
                    <a:pt x="1248" y="21600"/>
                  </a:cubicBezTo>
                  <a:lnTo>
                    <a:pt x="11609" y="21600"/>
                  </a:lnTo>
                  <a:cubicBezTo>
                    <a:pt x="12734" y="19722"/>
                    <a:pt x="14109" y="18157"/>
                    <a:pt x="15857" y="17217"/>
                  </a:cubicBezTo>
                  <a:cubicBezTo>
                    <a:pt x="15358" y="15811"/>
                    <a:pt x="15108" y="14554"/>
                    <a:pt x="15108" y="12989"/>
                  </a:cubicBezTo>
                  <a:cubicBezTo>
                    <a:pt x="15108" y="7980"/>
                    <a:pt x="17855" y="3757"/>
                    <a:pt x="21600" y="2817"/>
                  </a:cubicBezTo>
                  <a:cubicBezTo>
                    <a:pt x="20974" y="1719"/>
                    <a:pt x="20225" y="939"/>
                    <a:pt x="19476" y="154"/>
                  </a:cubicBezTo>
                  <a:cubicBezTo>
                    <a:pt x="17728" y="2504"/>
                    <a:pt x="15231" y="4070"/>
                    <a:pt x="12484" y="4070"/>
                  </a:cubicBezTo>
                  <a:cubicBezTo>
                    <a:pt x="9611" y="4070"/>
                    <a:pt x="7114" y="2504"/>
                    <a:pt x="5243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E335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318" name="Group"/>
          <p:cNvGrpSpPr/>
          <p:nvPr/>
        </p:nvGrpSpPr>
        <p:grpSpPr>
          <a:xfrm>
            <a:off x="7669869" y="10030182"/>
            <a:ext cx="1415727" cy="1422401"/>
            <a:chOff x="0" y="0"/>
            <a:chExt cx="1415725" cy="1422399"/>
          </a:xfrm>
        </p:grpSpPr>
        <p:sp>
          <p:nvSpPr>
            <p:cNvPr id="315" name="Google Shape;4860;p53"/>
            <p:cNvSpPr/>
            <p:nvPr/>
          </p:nvSpPr>
          <p:spPr>
            <a:xfrm>
              <a:off x="290208" y="774823"/>
              <a:ext cx="831829" cy="647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extrusionOk="0">
                  <a:moveTo>
                    <a:pt x="1188" y="0"/>
                  </a:moveTo>
                  <a:cubicBezTo>
                    <a:pt x="456" y="0"/>
                    <a:pt x="0" y="708"/>
                    <a:pt x="0" y="1536"/>
                  </a:cubicBezTo>
                  <a:cubicBezTo>
                    <a:pt x="0" y="2480"/>
                    <a:pt x="549" y="3072"/>
                    <a:pt x="1188" y="3072"/>
                  </a:cubicBezTo>
                  <a:lnTo>
                    <a:pt x="2562" y="3072"/>
                  </a:lnTo>
                  <a:lnTo>
                    <a:pt x="4849" y="20300"/>
                  </a:lnTo>
                  <a:cubicBezTo>
                    <a:pt x="4942" y="21008"/>
                    <a:pt x="5398" y="21600"/>
                    <a:pt x="5947" y="21600"/>
                  </a:cubicBezTo>
                  <a:lnTo>
                    <a:pt x="15557" y="21600"/>
                  </a:lnTo>
                  <a:cubicBezTo>
                    <a:pt x="16106" y="21600"/>
                    <a:pt x="16748" y="21008"/>
                    <a:pt x="16748" y="20300"/>
                  </a:cubicBezTo>
                  <a:lnTo>
                    <a:pt x="19038" y="3072"/>
                  </a:lnTo>
                  <a:lnTo>
                    <a:pt x="20409" y="3072"/>
                  </a:lnTo>
                  <a:cubicBezTo>
                    <a:pt x="21051" y="3072"/>
                    <a:pt x="21507" y="2360"/>
                    <a:pt x="21507" y="1536"/>
                  </a:cubicBezTo>
                  <a:cubicBezTo>
                    <a:pt x="21600" y="708"/>
                    <a:pt x="21051" y="0"/>
                    <a:pt x="20409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16" name="Google Shape;4861;p53"/>
            <p:cNvSpPr/>
            <p:nvPr/>
          </p:nvSpPr>
          <p:spPr>
            <a:xfrm>
              <a:off x="0" y="0"/>
              <a:ext cx="1415727" cy="686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extrusionOk="0">
                  <a:moveTo>
                    <a:pt x="646" y="0"/>
                  </a:moveTo>
                  <a:cubicBezTo>
                    <a:pt x="270" y="0"/>
                    <a:pt x="0" y="668"/>
                    <a:pt x="0" y="1559"/>
                  </a:cubicBezTo>
                  <a:lnTo>
                    <a:pt x="0" y="20041"/>
                  </a:lnTo>
                  <a:cubicBezTo>
                    <a:pt x="0" y="20819"/>
                    <a:pt x="323" y="21600"/>
                    <a:pt x="646" y="21600"/>
                  </a:cubicBezTo>
                  <a:lnTo>
                    <a:pt x="5279" y="21600"/>
                  </a:lnTo>
                  <a:cubicBezTo>
                    <a:pt x="5548" y="19483"/>
                    <a:pt x="6086" y="17479"/>
                    <a:pt x="6840" y="16143"/>
                  </a:cubicBezTo>
                  <a:cubicBezTo>
                    <a:pt x="6625" y="15140"/>
                    <a:pt x="6517" y="14027"/>
                    <a:pt x="6517" y="12804"/>
                  </a:cubicBezTo>
                  <a:cubicBezTo>
                    <a:pt x="6517" y="7906"/>
                    <a:pt x="8403" y="4008"/>
                    <a:pt x="10773" y="4008"/>
                  </a:cubicBezTo>
                  <a:cubicBezTo>
                    <a:pt x="13089" y="4008"/>
                    <a:pt x="14975" y="7906"/>
                    <a:pt x="14975" y="12804"/>
                  </a:cubicBezTo>
                  <a:cubicBezTo>
                    <a:pt x="14975" y="13917"/>
                    <a:pt x="14867" y="15030"/>
                    <a:pt x="14652" y="16143"/>
                  </a:cubicBezTo>
                  <a:cubicBezTo>
                    <a:pt x="15406" y="17702"/>
                    <a:pt x="15944" y="19483"/>
                    <a:pt x="16213" y="21600"/>
                  </a:cubicBezTo>
                  <a:lnTo>
                    <a:pt x="20846" y="21600"/>
                  </a:lnTo>
                  <a:cubicBezTo>
                    <a:pt x="21277" y="21600"/>
                    <a:pt x="21545" y="20819"/>
                    <a:pt x="21545" y="20041"/>
                  </a:cubicBezTo>
                  <a:lnTo>
                    <a:pt x="21545" y="1559"/>
                  </a:lnTo>
                  <a:cubicBezTo>
                    <a:pt x="21600" y="668"/>
                    <a:pt x="21277" y="0"/>
                    <a:pt x="20899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17" name="Google Shape;4862;p53"/>
            <p:cNvSpPr/>
            <p:nvPr/>
          </p:nvSpPr>
          <p:spPr>
            <a:xfrm>
              <a:off x="445869" y="215858"/>
              <a:ext cx="527183" cy="463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74" y="0"/>
                  </a:moveTo>
                  <a:cubicBezTo>
                    <a:pt x="6668" y="0"/>
                    <a:pt x="3189" y="3957"/>
                    <a:pt x="3189" y="8735"/>
                  </a:cubicBezTo>
                  <a:cubicBezTo>
                    <a:pt x="3189" y="10881"/>
                    <a:pt x="3911" y="13022"/>
                    <a:pt x="5365" y="14676"/>
                  </a:cubicBezTo>
                  <a:cubicBezTo>
                    <a:pt x="2752" y="16324"/>
                    <a:pt x="870" y="18795"/>
                    <a:pt x="0" y="21600"/>
                  </a:cubicBezTo>
                  <a:lnTo>
                    <a:pt x="21600" y="21600"/>
                  </a:lnTo>
                  <a:cubicBezTo>
                    <a:pt x="20588" y="18632"/>
                    <a:pt x="18701" y="16157"/>
                    <a:pt x="16235" y="14676"/>
                  </a:cubicBezTo>
                  <a:cubicBezTo>
                    <a:pt x="17541" y="13022"/>
                    <a:pt x="18411" y="10881"/>
                    <a:pt x="18411" y="8735"/>
                  </a:cubicBezTo>
                  <a:cubicBezTo>
                    <a:pt x="18411" y="3957"/>
                    <a:pt x="15075" y="0"/>
                    <a:pt x="10874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322" name="Group"/>
          <p:cNvGrpSpPr/>
          <p:nvPr/>
        </p:nvGrpSpPr>
        <p:grpSpPr>
          <a:xfrm>
            <a:off x="7673573" y="6808611"/>
            <a:ext cx="1408320" cy="1422401"/>
            <a:chOff x="0" y="0"/>
            <a:chExt cx="1408319" cy="1422399"/>
          </a:xfrm>
        </p:grpSpPr>
        <p:sp>
          <p:nvSpPr>
            <p:cNvPr id="319" name="Google Shape;6346;p56"/>
            <p:cNvSpPr/>
            <p:nvPr/>
          </p:nvSpPr>
          <p:spPr>
            <a:xfrm>
              <a:off x="852009" y="7040"/>
              <a:ext cx="556311" cy="832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376"/>
                  </a:moveTo>
                  <a:cubicBezTo>
                    <a:pt x="14766" y="2376"/>
                    <a:pt x="17907" y="4568"/>
                    <a:pt x="17907" y="7219"/>
                  </a:cubicBezTo>
                  <a:cubicBezTo>
                    <a:pt x="17907" y="9778"/>
                    <a:pt x="14766" y="11970"/>
                    <a:pt x="10800" y="11970"/>
                  </a:cubicBezTo>
                  <a:cubicBezTo>
                    <a:pt x="6834" y="11970"/>
                    <a:pt x="3554" y="9778"/>
                    <a:pt x="3554" y="7219"/>
                  </a:cubicBezTo>
                  <a:cubicBezTo>
                    <a:pt x="3554" y="4568"/>
                    <a:pt x="6834" y="2376"/>
                    <a:pt x="10800" y="2376"/>
                  </a:cubicBezTo>
                  <a:close/>
                  <a:moveTo>
                    <a:pt x="10800" y="0"/>
                  </a:moveTo>
                  <a:cubicBezTo>
                    <a:pt x="4786" y="0"/>
                    <a:pt x="0" y="3199"/>
                    <a:pt x="0" y="7219"/>
                  </a:cubicBezTo>
                  <a:cubicBezTo>
                    <a:pt x="0" y="9319"/>
                    <a:pt x="1367" y="11150"/>
                    <a:pt x="3554" y="12519"/>
                  </a:cubicBezTo>
                  <a:lnTo>
                    <a:pt x="3554" y="20469"/>
                  </a:lnTo>
                  <a:cubicBezTo>
                    <a:pt x="3554" y="21133"/>
                    <a:pt x="4391" y="21600"/>
                    <a:pt x="5315" y="21600"/>
                  </a:cubicBezTo>
                  <a:cubicBezTo>
                    <a:pt x="5788" y="21600"/>
                    <a:pt x="6283" y="21478"/>
                    <a:pt x="6700" y="21200"/>
                  </a:cubicBezTo>
                  <a:lnTo>
                    <a:pt x="10800" y="18459"/>
                  </a:lnTo>
                  <a:lnTo>
                    <a:pt x="14900" y="21200"/>
                  </a:lnTo>
                  <a:cubicBezTo>
                    <a:pt x="15317" y="21478"/>
                    <a:pt x="15794" y="21600"/>
                    <a:pt x="16246" y="21600"/>
                  </a:cubicBezTo>
                  <a:cubicBezTo>
                    <a:pt x="17131" y="21600"/>
                    <a:pt x="17907" y="21133"/>
                    <a:pt x="17907" y="20469"/>
                  </a:cubicBezTo>
                  <a:lnTo>
                    <a:pt x="17907" y="12519"/>
                  </a:lnTo>
                  <a:cubicBezTo>
                    <a:pt x="20233" y="11150"/>
                    <a:pt x="21600" y="9319"/>
                    <a:pt x="21600" y="7219"/>
                  </a:cubicBezTo>
                  <a:cubicBezTo>
                    <a:pt x="21600" y="3199"/>
                    <a:pt x="16814" y="0"/>
                    <a:pt x="10800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0" name="Google Shape;6347;p56"/>
            <p:cNvSpPr/>
            <p:nvPr/>
          </p:nvSpPr>
          <p:spPr>
            <a:xfrm>
              <a:off x="193669" y="1239347"/>
              <a:ext cx="1207610" cy="183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96" y="0"/>
                  </a:moveTo>
                  <a:cubicBezTo>
                    <a:pt x="2581" y="10378"/>
                    <a:pt x="1321" y="18277"/>
                    <a:pt x="0" y="21600"/>
                  </a:cubicBezTo>
                  <a:lnTo>
                    <a:pt x="17632" y="21600"/>
                  </a:lnTo>
                  <a:cubicBezTo>
                    <a:pt x="19585" y="21600"/>
                    <a:pt x="21284" y="12462"/>
                    <a:pt x="21600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1" name="Google Shape;6348;p56"/>
            <p:cNvSpPr/>
            <p:nvPr/>
          </p:nvSpPr>
          <p:spPr>
            <a:xfrm>
              <a:off x="0" y="0"/>
              <a:ext cx="1225267" cy="1321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5" y="0"/>
                  </a:moveTo>
                  <a:cubicBezTo>
                    <a:pt x="309" y="0"/>
                    <a:pt x="0" y="402"/>
                    <a:pt x="0" y="749"/>
                  </a:cubicBezTo>
                  <a:lnTo>
                    <a:pt x="0" y="19393"/>
                  </a:lnTo>
                  <a:cubicBezTo>
                    <a:pt x="0" y="20603"/>
                    <a:pt x="1056" y="21580"/>
                    <a:pt x="2358" y="21580"/>
                  </a:cubicBezTo>
                  <a:cubicBezTo>
                    <a:pt x="2455" y="21595"/>
                    <a:pt x="2549" y="21600"/>
                    <a:pt x="2642" y="21600"/>
                  </a:cubicBezTo>
                  <a:cubicBezTo>
                    <a:pt x="3765" y="21600"/>
                    <a:pt x="4716" y="20672"/>
                    <a:pt x="4716" y="19452"/>
                  </a:cubicBezTo>
                  <a:cubicBezTo>
                    <a:pt x="4716" y="18992"/>
                    <a:pt x="5089" y="18761"/>
                    <a:pt x="5585" y="18761"/>
                  </a:cubicBezTo>
                  <a:lnTo>
                    <a:pt x="21600" y="18761"/>
                  </a:lnTo>
                  <a:lnTo>
                    <a:pt x="21600" y="15077"/>
                  </a:lnTo>
                  <a:cubicBezTo>
                    <a:pt x="21289" y="14905"/>
                    <a:pt x="20979" y="14790"/>
                    <a:pt x="20668" y="14560"/>
                  </a:cubicBezTo>
                  <a:lnTo>
                    <a:pt x="19986" y="13926"/>
                  </a:lnTo>
                  <a:lnTo>
                    <a:pt x="19303" y="14560"/>
                  </a:lnTo>
                  <a:cubicBezTo>
                    <a:pt x="18806" y="15020"/>
                    <a:pt x="18186" y="15192"/>
                    <a:pt x="17565" y="15192"/>
                  </a:cubicBezTo>
                  <a:cubicBezTo>
                    <a:pt x="16261" y="15192"/>
                    <a:pt x="15207" y="14215"/>
                    <a:pt x="15207" y="12891"/>
                  </a:cubicBezTo>
                  <a:lnTo>
                    <a:pt x="15207" y="8518"/>
                  </a:lnTo>
                  <a:cubicBezTo>
                    <a:pt x="14151" y="7423"/>
                    <a:pt x="13531" y="6043"/>
                    <a:pt x="13531" y="4547"/>
                  </a:cubicBezTo>
                  <a:cubicBezTo>
                    <a:pt x="13531" y="2762"/>
                    <a:pt x="14399" y="1094"/>
                    <a:pt x="15828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325" name="Group"/>
          <p:cNvGrpSpPr/>
          <p:nvPr/>
        </p:nvGrpSpPr>
        <p:grpSpPr>
          <a:xfrm>
            <a:off x="13711502" y="10032175"/>
            <a:ext cx="1422400" cy="1418415"/>
            <a:chOff x="0" y="0"/>
            <a:chExt cx="1422399" cy="1418414"/>
          </a:xfrm>
        </p:grpSpPr>
        <p:sp>
          <p:nvSpPr>
            <p:cNvPr id="323" name="Google Shape;8344;p61"/>
            <p:cNvSpPr/>
            <p:nvPr/>
          </p:nvSpPr>
          <p:spPr>
            <a:xfrm>
              <a:off x="503510" y="0"/>
              <a:ext cx="415180" cy="411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7" y="0"/>
                  </a:moveTo>
                  <a:cubicBezTo>
                    <a:pt x="5002" y="0"/>
                    <a:pt x="0" y="4844"/>
                    <a:pt x="0" y="10906"/>
                  </a:cubicBezTo>
                  <a:cubicBezTo>
                    <a:pt x="0" y="16756"/>
                    <a:pt x="5002" y="21600"/>
                    <a:pt x="10797" y="21600"/>
                  </a:cubicBezTo>
                  <a:cubicBezTo>
                    <a:pt x="16795" y="21600"/>
                    <a:pt x="21600" y="16756"/>
                    <a:pt x="21600" y="10906"/>
                  </a:cubicBezTo>
                  <a:cubicBezTo>
                    <a:pt x="21600" y="4844"/>
                    <a:pt x="16795" y="0"/>
                    <a:pt x="10797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4" name="Google Shape;8345;p61"/>
            <p:cNvSpPr/>
            <p:nvPr/>
          </p:nvSpPr>
          <p:spPr>
            <a:xfrm>
              <a:off x="0" y="169219"/>
              <a:ext cx="1422400" cy="1249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3785" y="0"/>
                  </a:moveTo>
                  <a:cubicBezTo>
                    <a:pt x="2445" y="0"/>
                    <a:pt x="1281" y="1262"/>
                    <a:pt x="1281" y="2856"/>
                  </a:cubicBezTo>
                  <a:cubicBezTo>
                    <a:pt x="1281" y="3654"/>
                    <a:pt x="1573" y="4386"/>
                    <a:pt x="1979" y="4850"/>
                  </a:cubicBezTo>
                  <a:cubicBezTo>
                    <a:pt x="815" y="5582"/>
                    <a:pt x="0" y="7044"/>
                    <a:pt x="0" y="8639"/>
                  </a:cubicBezTo>
                  <a:lnTo>
                    <a:pt x="0" y="12162"/>
                  </a:lnTo>
                  <a:cubicBezTo>
                    <a:pt x="0" y="13092"/>
                    <a:pt x="523" y="13957"/>
                    <a:pt x="1281" y="14288"/>
                  </a:cubicBezTo>
                  <a:lnTo>
                    <a:pt x="1281" y="18009"/>
                  </a:lnTo>
                  <a:cubicBezTo>
                    <a:pt x="1281" y="19140"/>
                    <a:pt x="2155" y="20136"/>
                    <a:pt x="3144" y="20136"/>
                  </a:cubicBezTo>
                  <a:lnTo>
                    <a:pt x="4367" y="20136"/>
                  </a:lnTo>
                  <a:cubicBezTo>
                    <a:pt x="5415" y="20136"/>
                    <a:pt x="6287" y="19140"/>
                    <a:pt x="6287" y="18009"/>
                  </a:cubicBezTo>
                  <a:lnTo>
                    <a:pt x="6287" y="14288"/>
                  </a:lnTo>
                  <a:cubicBezTo>
                    <a:pt x="6520" y="14155"/>
                    <a:pt x="6695" y="14022"/>
                    <a:pt x="6928" y="13757"/>
                  </a:cubicBezTo>
                  <a:cubicBezTo>
                    <a:pt x="7161" y="13889"/>
                    <a:pt x="7278" y="14090"/>
                    <a:pt x="7570" y="14288"/>
                  </a:cubicBezTo>
                  <a:lnTo>
                    <a:pt x="7570" y="19406"/>
                  </a:lnTo>
                  <a:cubicBezTo>
                    <a:pt x="7570" y="20535"/>
                    <a:pt x="8442" y="21600"/>
                    <a:pt x="9490" y="21600"/>
                  </a:cubicBezTo>
                  <a:lnTo>
                    <a:pt x="12051" y="21600"/>
                  </a:lnTo>
                  <a:cubicBezTo>
                    <a:pt x="13042" y="21600"/>
                    <a:pt x="13973" y="20602"/>
                    <a:pt x="13973" y="19406"/>
                  </a:cubicBezTo>
                  <a:lnTo>
                    <a:pt x="13973" y="14288"/>
                  </a:lnTo>
                  <a:cubicBezTo>
                    <a:pt x="14206" y="14155"/>
                    <a:pt x="14439" y="14022"/>
                    <a:pt x="14672" y="13757"/>
                  </a:cubicBezTo>
                  <a:cubicBezTo>
                    <a:pt x="14847" y="13889"/>
                    <a:pt x="15021" y="14090"/>
                    <a:pt x="15313" y="14288"/>
                  </a:cubicBezTo>
                  <a:lnTo>
                    <a:pt x="15313" y="18009"/>
                  </a:lnTo>
                  <a:cubicBezTo>
                    <a:pt x="15313" y="19140"/>
                    <a:pt x="16185" y="20136"/>
                    <a:pt x="17176" y="20136"/>
                  </a:cubicBezTo>
                  <a:lnTo>
                    <a:pt x="18456" y="20136"/>
                  </a:lnTo>
                  <a:cubicBezTo>
                    <a:pt x="19447" y="20136"/>
                    <a:pt x="20319" y="19140"/>
                    <a:pt x="20319" y="18009"/>
                  </a:cubicBezTo>
                  <a:lnTo>
                    <a:pt x="20319" y="14288"/>
                  </a:lnTo>
                  <a:cubicBezTo>
                    <a:pt x="21077" y="13957"/>
                    <a:pt x="21543" y="13157"/>
                    <a:pt x="21543" y="12162"/>
                  </a:cubicBezTo>
                  <a:lnTo>
                    <a:pt x="21543" y="8639"/>
                  </a:lnTo>
                  <a:cubicBezTo>
                    <a:pt x="21600" y="7044"/>
                    <a:pt x="20844" y="5647"/>
                    <a:pt x="19680" y="4850"/>
                  </a:cubicBezTo>
                  <a:cubicBezTo>
                    <a:pt x="20086" y="4386"/>
                    <a:pt x="20378" y="3654"/>
                    <a:pt x="20378" y="2856"/>
                  </a:cubicBezTo>
                  <a:cubicBezTo>
                    <a:pt x="20378" y="1262"/>
                    <a:pt x="19214" y="0"/>
                    <a:pt x="17815" y="0"/>
                  </a:cubicBezTo>
                  <a:cubicBezTo>
                    <a:pt x="16477" y="0"/>
                    <a:pt x="15313" y="1262"/>
                    <a:pt x="15313" y="2856"/>
                  </a:cubicBezTo>
                  <a:cubicBezTo>
                    <a:pt x="15313" y="3654"/>
                    <a:pt x="15603" y="4386"/>
                    <a:pt x="16011" y="4850"/>
                  </a:cubicBezTo>
                  <a:cubicBezTo>
                    <a:pt x="15603" y="5116"/>
                    <a:pt x="15197" y="5449"/>
                    <a:pt x="14905" y="5848"/>
                  </a:cubicBezTo>
                  <a:cubicBezTo>
                    <a:pt x="14731" y="5316"/>
                    <a:pt x="14322" y="4717"/>
                    <a:pt x="13973" y="4253"/>
                  </a:cubicBezTo>
                  <a:cubicBezTo>
                    <a:pt x="13334" y="5050"/>
                    <a:pt x="12460" y="5449"/>
                    <a:pt x="11528" y="5582"/>
                  </a:cubicBezTo>
                  <a:lnTo>
                    <a:pt x="11528" y="9238"/>
                  </a:lnTo>
                  <a:cubicBezTo>
                    <a:pt x="11528" y="9710"/>
                    <a:pt x="11166" y="9959"/>
                    <a:pt x="10811" y="9959"/>
                  </a:cubicBezTo>
                  <a:cubicBezTo>
                    <a:pt x="10467" y="9959"/>
                    <a:pt x="10131" y="9727"/>
                    <a:pt x="10131" y="9238"/>
                  </a:cubicBezTo>
                  <a:lnTo>
                    <a:pt x="10131" y="5582"/>
                  </a:lnTo>
                  <a:cubicBezTo>
                    <a:pt x="9200" y="5449"/>
                    <a:pt x="8325" y="4917"/>
                    <a:pt x="7686" y="4253"/>
                  </a:cubicBezTo>
                  <a:cubicBezTo>
                    <a:pt x="7220" y="4717"/>
                    <a:pt x="6928" y="5316"/>
                    <a:pt x="6695" y="5848"/>
                  </a:cubicBezTo>
                  <a:cubicBezTo>
                    <a:pt x="6403" y="5449"/>
                    <a:pt x="6054" y="5116"/>
                    <a:pt x="5648" y="4850"/>
                  </a:cubicBezTo>
                  <a:cubicBezTo>
                    <a:pt x="6054" y="4386"/>
                    <a:pt x="6346" y="3654"/>
                    <a:pt x="6346" y="2856"/>
                  </a:cubicBezTo>
                  <a:cubicBezTo>
                    <a:pt x="6346" y="1262"/>
                    <a:pt x="5182" y="0"/>
                    <a:pt x="3785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316;p13"/>
          <p:cNvSpPr txBox="1">
            <a:spLocks noGrp="1"/>
          </p:cNvSpPr>
          <p:nvPr>
            <p:ph type="title"/>
          </p:nvPr>
        </p:nvSpPr>
        <p:spPr>
          <a:xfrm>
            <a:off x="2070531" y="1073866"/>
            <a:ext cx="13063371" cy="2284801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124063"/>
                </a:solidFill>
              </a:defRPr>
            </a:lvl1pPr>
          </a:lstStyle>
          <a:p>
            <a:r>
              <a:rPr dirty="0"/>
              <a:t>DISTINGUISHED CLUB PROGRAM</a:t>
            </a:r>
            <a:r>
              <a:rPr lang="en-US" dirty="0"/>
              <a:t> – WHY?</a:t>
            </a:r>
            <a:endParaRPr dirty="0"/>
          </a:p>
        </p:txBody>
      </p:sp>
      <p:sp>
        <p:nvSpPr>
          <p:cNvPr id="299" name="Google Shape;320;p13"/>
          <p:cNvSpPr txBox="1">
            <a:spLocks noGrp="1"/>
          </p:cNvSpPr>
          <p:nvPr>
            <p:ph type="sldNum" sz="quarter" idx="2"/>
          </p:nvPr>
        </p:nvSpPr>
        <p:spPr>
          <a:xfrm>
            <a:off x="23831199" y="12903499"/>
            <a:ext cx="295098" cy="533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300" name="page7image52343168.png" descr="page7image5234316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2" y="3810000"/>
            <a:ext cx="17305869" cy="33867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The Distinguished Club Program (DCP) includes 10 goals that your club should…"/>
          <p:cNvSpPr txBox="1"/>
          <p:nvPr/>
        </p:nvSpPr>
        <p:spPr>
          <a:xfrm>
            <a:off x="2070531" y="5169636"/>
            <a:ext cx="10382650" cy="344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71500" indent="-571500" defTabSz="1219200">
              <a:lnSpc>
                <a:spcPts val="2200"/>
              </a:lnSpc>
              <a:spcBef>
                <a:spcPts val="3200"/>
              </a:spcBef>
              <a:buFont typeface="Arial" panose="020B0604020202020204" pitchFamily="34" charset="0"/>
              <a:buChar char="•"/>
              <a:defRPr sz="4200">
                <a:solidFill>
                  <a:srgbClr val="000000"/>
                </a:solidFill>
              </a:defRPr>
            </a:pPr>
            <a:r>
              <a:rPr lang="en-US" dirty="0"/>
              <a:t>Planning Mode &amp; Getting Organized</a:t>
            </a:r>
            <a:endParaRPr dirty="0"/>
          </a:p>
        </p:txBody>
      </p:sp>
      <p:sp>
        <p:nvSpPr>
          <p:cNvPr id="30" name="The Distinguished Club Program (DCP) includes 10 goals that your club should…">
            <a:extLst>
              <a:ext uri="{FF2B5EF4-FFF2-40B4-BE49-F238E27FC236}">
                <a16:creationId xmlns:a16="http://schemas.microsoft.com/office/drawing/2014/main" id="{8AFD19E0-9A78-44B0-A713-DEDAF88C68F5}"/>
              </a:ext>
            </a:extLst>
          </p:cNvPr>
          <p:cNvSpPr txBox="1"/>
          <p:nvPr/>
        </p:nvSpPr>
        <p:spPr>
          <a:xfrm>
            <a:off x="2070531" y="6513354"/>
            <a:ext cx="2507097" cy="344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71500" indent="-571500" defTabSz="1219200">
              <a:lnSpc>
                <a:spcPts val="2200"/>
              </a:lnSpc>
              <a:spcBef>
                <a:spcPts val="3200"/>
              </a:spcBef>
              <a:buFont typeface="Arial" panose="020B0604020202020204" pitchFamily="34" charset="0"/>
              <a:buChar char="•"/>
              <a:defRPr sz="4200">
                <a:solidFill>
                  <a:srgbClr val="000000"/>
                </a:solidFill>
              </a:defRPr>
            </a:pPr>
            <a:r>
              <a:rPr lang="en-US" dirty="0"/>
              <a:t>Quality</a:t>
            </a:r>
            <a:endParaRPr dirty="0"/>
          </a:p>
        </p:txBody>
      </p:sp>
      <p:sp>
        <p:nvSpPr>
          <p:cNvPr id="31" name="The Distinguished Club Program (DCP) includes 10 goals that your club should…">
            <a:extLst>
              <a:ext uri="{FF2B5EF4-FFF2-40B4-BE49-F238E27FC236}">
                <a16:creationId xmlns:a16="http://schemas.microsoft.com/office/drawing/2014/main" id="{DDDD9360-86E4-4666-A7AB-A5F6BFDBEF07}"/>
              </a:ext>
            </a:extLst>
          </p:cNvPr>
          <p:cNvSpPr txBox="1"/>
          <p:nvPr/>
        </p:nvSpPr>
        <p:spPr>
          <a:xfrm>
            <a:off x="2070531" y="8029396"/>
            <a:ext cx="9728625" cy="344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71500" indent="-571500" defTabSz="1219200">
              <a:lnSpc>
                <a:spcPts val="2200"/>
              </a:lnSpc>
              <a:spcBef>
                <a:spcPts val="3200"/>
              </a:spcBef>
              <a:buFont typeface="Arial" panose="020B0604020202020204" pitchFamily="34" charset="0"/>
              <a:buChar char="•"/>
              <a:defRPr sz="4200">
                <a:solidFill>
                  <a:srgbClr val="000000"/>
                </a:solidFill>
              </a:defRPr>
            </a:pPr>
            <a:r>
              <a:rPr lang="en-US" dirty="0"/>
              <a:t>Enhance Membership Experience</a:t>
            </a:r>
            <a:endParaRPr dirty="0"/>
          </a:p>
        </p:txBody>
      </p:sp>
      <p:sp>
        <p:nvSpPr>
          <p:cNvPr id="32" name="The Distinguished Club Program (DCP) includes 10 goals that your club should…">
            <a:extLst>
              <a:ext uri="{FF2B5EF4-FFF2-40B4-BE49-F238E27FC236}">
                <a16:creationId xmlns:a16="http://schemas.microsoft.com/office/drawing/2014/main" id="{FA3BCC44-F851-4BC9-AC7F-ED285BB37012}"/>
              </a:ext>
            </a:extLst>
          </p:cNvPr>
          <p:cNvSpPr txBox="1"/>
          <p:nvPr/>
        </p:nvSpPr>
        <p:spPr>
          <a:xfrm>
            <a:off x="2070530" y="9407828"/>
            <a:ext cx="7663958" cy="344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571500" indent="-571500" defTabSz="1219200">
              <a:lnSpc>
                <a:spcPts val="2200"/>
              </a:lnSpc>
              <a:spcBef>
                <a:spcPts val="3200"/>
              </a:spcBef>
              <a:buFont typeface="Arial" panose="020B0604020202020204" pitchFamily="34" charset="0"/>
              <a:buChar char="•"/>
              <a:defRPr sz="4200">
                <a:solidFill>
                  <a:srgbClr val="000000"/>
                </a:solidFill>
              </a:defRPr>
            </a:pPr>
            <a:r>
              <a:rPr lang="en-US" dirty="0"/>
              <a:t>Celebration &amp; Recognition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0230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16;p13">
            <a:extLst>
              <a:ext uri="{FF2B5EF4-FFF2-40B4-BE49-F238E27FC236}">
                <a16:creationId xmlns:a16="http://schemas.microsoft.com/office/drawing/2014/main" id="{1E32D15A-E151-42E1-BED0-F9694A0686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70532" y="-174644"/>
            <a:ext cx="10121468" cy="2284801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124063"/>
                </a:solidFill>
              </a:defRPr>
            </a:lvl1pPr>
          </a:lstStyle>
          <a:p>
            <a:r>
              <a:rPr lang="en-US" dirty="0"/>
              <a:t>HOW TO NAVIGATE TO DCP REPORT? </a:t>
            </a:r>
            <a:endParaRPr dirty="0"/>
          </a:p>
        </p:txBody>
      </p:sp>
      <p:pic>
        <p:nvPicPr>
          <p:cNvPr id="6" name="page7image52343168.png" descr="page7image52343168.png">
            <a:extLst>
              <a:ext uri="{FF2B5EF4-FFF2-40B4-BE49-F238E27FC236}">
                <a16:creationId xmlns:a16="http://schemas.microsoft.com/office/drawing/2014/main" id="{41D5A7DF-DFF9-4240-97D5-E537154E5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2" y="2561490"/>
            <a:ext cx="17305869" cy="33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623E4F8-0014-4444-A3C6-1186115A2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2847208"/>
            <a:ext cx="23898225" cy="1069445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B9F376-69F5-4DD3-8361-BCA880E37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009" y="3739121"/>
            <a:ext cx="15058081" cy="4073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00EA69-BA2E-45DA-91E2-497AE7A8B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4816" y="2694808"/>
            <a:ext cx="13196583" cy="1075772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0537CD4-ACCF-44ED-A32F-35925EE1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42" y="56958"/>
            <a:ext cx="23702380" cy="1360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42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Rectangle"/>
          <p:cNvSpPr/>
          <p:nvPr/>
        </p:nvSpPr>
        <p:spPr>
          <a:xfrm>
            <a:off x="2491257" y="1774857"/>
            <a:ext cx="19159457" cy="1052851"/>
          </a:xfrm>
          <a:prstGeom prst="rect">
            <a:avLst/>
          </a:prstGeom>
          <a:solidFill>
            <a:srgbClr val="294364"/>
          </a:solidFill>
          <a:ln w="25400">
            <a:solidFill>
              <a:srgbClr val="FFEFA0"/>
            </a:solidFill>
          </a:ln>
        </p:spPr>
        <p:txBody>
          <a:bodyPr lIns="45719" rIns="45719" anchor="ctr"/>
          <a:lstStyle/>
          <a:p>
            <a:pPr algn="ctr" defTabSz="914400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5" name="Clubs must have either 20 members or a net growth of at least five new members as of June 30"/>
          <p:cNvSpPr txBox="1"/>
          <p:nvPr/>
        </p:nvSpPr>
        <p:spPr>
          <a:xfrm>
            <a:off x="2625787" y="1968728"/>
            <a:ext cx="18890397" cy="665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 sz="2700">
                <a:solidFill>
                  <a:srgbClr val="FFFFFF"/>
                </a:solidFill>
              </a:defRPr>
            </a:lvl1pPr>
          </a:lstStyle>
          <a:p>
            <a:r>
              <a:t>Clubs must have either 20 members or a net growth of at least five new members as of June 30</a:t>
            </a:r>
          </a:p>
        </p:txBody>
      </p:sp>
      <p:sp>
        <p:nvSpPr>
          <p:cNvPr id="276" name="Rectangle"/>
          <p:cNvSpPr/>
          <p:nvPr/>
        </p:nvSpPr>
        <p:spPr>
          <a:xfrm>
            <a:off x="2504792" y="5178478"/>
            <a:ext cx="5895961" cy="1052850"/>
          </a:xfrm>
          <a:prstGeom prst="rect">
            <a:avLst/>
          </a:prstGeom>
          <a:solidFill>
            <a:srgbClr val="294364"/>
          </a:solidFill>
          <a:ln w="25400">
            <a:solidFill>
              <a:srgbClr val="1E3149"/>
            </a:solidFill>
          </a:ln>
        </p:spPr>
        <p:txBody>
          <a:bodyPr lIns="45719" rIns="45719" anchor="ctr"/>
          <a:lstStyle/>
          <a:p>
            <a:pPr algn="ctr" defTabSz="914400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7" name="Distinguished…"/>
          <p:cNvSpPr txBox="1"/>
          <p:nvPr/>
        </p:nvSpPr>
        <p:spPr>
          <a:xfrm>
            <a:off x="2533813" y="5138382"/>
            <a:ext cx="5626899" cy="1133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</a:defRPr>
            </a:pPr>
            <a:r>
              <a:t>Distinguished</a:t>
            </a:r>
          </a:p>
          <a:p>
            <a:pPr algn="ctr">
              <a:defRPr sz="2700">
                <a:solidFill>
                  <a:srgbClr val="FFFFFF"/>
                </a:solidFill>
              </a:defRPr>
            </a:pPr>
            <a:r>
              <a:t>(5 DCP points)</a:t>
            </a:r>
          </a:p>
        </p:txBody>
      </p:sp>
      <p:sp>
        <p:nvSpPr>
          <p:cNvPr id="278" name="Rectangle"/>
          <p:cNvSpPr/>
          <p:nvPr/>
        </p:nvSpPr>
        <p:spPr>
          <a:xfrm>
            <a:off x="9135104" y="5178478"/>
            <a:ext cx="5895961" cy="1052850"/>
          </a:xfrm>
          <a:prstGeom prst="rect">
            <a:avLst/>
          </a:prstGeom>
          <a:solidFill>
            <a:srgbClr val="294364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9" name="Select Distinguished…"/>
          <p:cNvSpPr txBox="1"/>
          <p:nvPr/>
        </p:nvSpPr>
        <p:spPr>
          <a:xfrm>
            <a:off x="9269634" y="5138382"/>
            <a:ext cx="5626899" cy="1133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</a:defRPr>
            </a:pPr>
            <a:r>
              <a:t>Select Distinguished</a:t>
            </a:r>
          </a:p>
          <a:p>
            <a:pPr algn="ctr">
              <a:defRPr sz="2700">
                <a:solidFill>
                  <a:srgbClr val="FFFFFF"/>
                </a:solidFill>
              </a:defRPr>
            </a:pPr>
            <a:r>
              <a:t>(7 DCP points)</a:t>
            </a:r>
          </a:p>
        </p:txBody>
      </p:sp>
      <p:sp>
        <p:nvSpPr>
          <p:cNvPr id="280" name="Rectangle"/>
          <p:cNvSpPr/>
          <p:nvPr/>
        </p:nvSpPr>
        <p:spPr>
          <a:xfrm>
            <a:off x="15747830" y="5178478"/>
            <a:ext cx="5895961" cy="1052850"/>
          </a:xfrm>
          <a:prstGeom prst="rect">
            <a:avLst/>
          </a:prstGeom>
          <a:solidFill>
            <a:srgbClr val="294364"/>
          </a:solidFill>
          <a:ln w="25400">
            <a:solidFill>
              <a:srgbClr val="1E3149"/>
            </a:solidFill>
          </a:ln>
        </p:spPr>
        <p:txBody>
          <a:bodyPr lIns="45719" rIns="45719" anchor="ctr"/>
          <a:lstStyle/>
          <a:p>
            <a:pPr algn="ctr" defTabSz="914400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1" name="President’s Distinguished…"/>
          <p:cNvSpPr txBox="1"/>
          <p:nvPr/>
        </p:nvSpPr>
        <p:spPr>
          <a:xfrm>
            <a:off x="15970287" y="5138382"/>
            <a:ext cx="5626899" cy="1133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</a:defRPr>
            </a:pPr>
            <a:r>
              <a:rPr dirty="0"/>
              <a:t>President’s Distinguished</a:t>
            </a:r>
          </a:p>
          <a:p>
            <a:pPr algn="ctr">
              <a:defRPr sz="2700">
                <a:solidFill>
                  <a:srgbClr val="FFFFFF"/>
                </a:solidFill>
              </a:defRPr>
            </a:pPr>
            <a:r>
              <a:rPr dirty="0"/>
              <a:t>(9 DCP points)</a:t>
            </a:r>
          </a:p>
        </p:txBody>
      </p:sp>
      <p:sp>
        <p:nvSpPr>
          <p:cNvPr id="282" name="Straight Connector 2"/>
          <p:cNvSpPr/>
          <p:nvPr/>
        </p:nvSpPr>
        <p:spPr>
          <a:xfrm flipH="1">
            <a:off x="12083083" y="6640042"/>
            <a:ext cx="1" cy="6317100"/>
          </a:xfrm>
          <a:prstGeom prst="line">
            <a:avLst/>
          </a:prstGeom>
          <a:ln w="25400">
            <a:solidFill>
              <a:srgbClr val="FFEFA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3" name="Straight Connector 9"/>
          <p:cNvSpPr/>
          <p:nvPr/>
        </p:nvSpPr>
        <p:spPr>
          <a:xfrm>
            <a:off x="1953946" y="10597309"/>
            <a:ext cx="9814495" cy="1"/>
          </a:xfrm>
          <a:prstGeom prst="line">
            <a:avLst/>
          </a:prstGeom>
          <a:ln w="25400">
            <a:solidFill>
              <a:srgbClr val="FFEFA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4" name="Straight Connector 16"/>
          <p:cNvSpPr/>
          <p:nvPr/>
        </p:nvSpPr>
        <p:spPr>
          <a:xfrm>
            <a:off x="12549002" y="9617071"/>
            <a:ext cx="9814494" cy="1"/>
          </a:xfrm>
          <a:prstGeom prst="line">
            <a:avLst/>
          </a:prstGeom>
          <a:ln w="25400">
            <a:solidFill>
              <a:srgbClr val="FFEFA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914400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5" name="Rectangle"/>
          <p:cNvSpPr/>
          <p:nvPr/>
        </p:nvSpPr>
        <p:spPr>
          <a:xfrm>
            <a:off x="2491257" y="3538211"/>
            <a:ext cx="19159457" cy="1052851"/>
          </a:xfrm>
          <a:prstGeom prst="rect">
            <a:avLst/>
          </a:prstGeom>
          <a:solidFill>
            <a:srgbClr val="294364"/>
          </a:solidFill>
          <a:ln w="25400">
            <a:solidFill>
              <a:srgbClr val="B7C5C8"/>
            </a:solidFill>
          </a:ln>
        </p:spPr>
        <p:txBody>
          <a:bodyPr lIns="45719" rIns="45719" anchor="ctr"/>
          <a:lstStyle/>
          <a:p>
            <a:pPr algn="ctr" defTabSz="914400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6" name="Credit may be received for only one type of education award per member, per year, per club.…"/>
          <p:cNvSpPr txBox="1"/>
          <p:nvPr/>
        </p:nvSpPr>
        <p:spPr>
          <a:xfrm>
            <a:off x="2625787" y="3498116"/>
            <a:ext cx="18890397" cy="1133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 algn="ctr">
              <a:defRPr sz="2700">
                <a:solidFill>
                  <a:srgbClr val="FFFFFF"/>
                </a:solidFill>
              </a:defRPr>
            </a:pPr>
            <a:r>
              <a:rPr dirty="0"/>
              <a:t>Credit may be received for only one type of education award per member, per year, per club.</a:t>
            </a:r>
          </a:p>
          <a:p>
            <a:pPr algn="ctr">
              <a:defRPr sz="2700">
                <a:solidFill>
                  <a:srgbClr val="FFFFFF"/>
                </a:solidFill>
              </a:defRPr>
            </a:pPr>
            <a:r>
              <a:rPr dirty="0"/>
              <a:t>A maximum of six will count toward DCP credit</a:t>
            </a:r>
          </a:p>
        </p:txBody>
      </p:sp>
      <p:sp>
        <p:nvSpPr>
          <p:cNvPr id="287" name="Rectangle 3"/>
          <p:cNvSpPr txBox="1"/>
          <p:nvPr/>
        </p:nvSpPr>
        <p:spPr>
          <a:xfrm>
            <a:off x="1768785" y="7235763"/>
            <a:ext cx="10317930" cy="300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defRPr sz="2800">
                <a:solidFill>
                  <a:srgbClr val="000000"/>
                </a:solidFill>
              </a:defRPr>
            </a:pPr>
            <a:r>
              <a:t>1. Four Level 1 awards achieved</a:t>
            </a:r>
          </a:p>
          <a:p>
            <a:pPr defTabSz="914400">
              <a:defRPr sz="2800">
                <a:solidFill>
                  <a:srgbClr val="000000"/>
                </a:solidFill>
              </a:defRPr>
            </a:pPr>
            <a:r>
              <a:t>2. Two Level 2 awards achieved</a:t>
            </a:r>
          </a:p>
          <a:p>
            <a:pPr defTabSz="914400">
              <a:defRPr sz="2800">
                <a:solidFill>
                  <a:srgbClr val="000000"/>
                </a:solidFill>
              </a:defRPr>
            </a:pPr>
            <a:r>
              <a:t>3. Two more Level 2 awards achieved</a:t>
            </a:r>
          </a:p>
          <a:p>
            <a:pPr defTabSz="914400">
              <a:defRPr sz="2800">
                <a:solidFill>
                  <a:srgbClr val="000000"/>
                </a:solidFill>
              </a:defRPr>
            </a:pPr>
            <a:r>
              <a:t>4. Two Level 3 awards achieved</a:t>
            </a:r>
          </a:p>
          <a:p>
            <a:pPr defTabSz="914400">
              <a:defRPr sz="2800">
                <a:solidFill>
                  <a:srgbClr val="000000"/>
                </a:solidFill>
              </a:defRPr>
            </a:pPr>
            <a:r>
              <a:t>5. One Level 4, Level 5, or DTM award achieved</a:t>
            </a:r>
          </a:p>
          <a:p>
            <a:pPr defTabSz="914400">
              <a:defRPr sz="2800">
                <a:solidFill>
                  <a:srgbClr val="000000"/>
                </a:solidFill>
              </a:defRPr>
            </a:pPr>
            <a:r>
              <a:t>6. One more Level 4, Level 5, or DTM award achieved</a:t>
            </a:r>
          </a:p>
        </p:txBody>
      </p:sp>
      <p:sp>
        <p:nvSpPr>
          <p:cNvPr id="288" name="Rectangle 4"/>
          <p:cNvSpPr txBox="1"/>
          <p:nvPr/>
        </p:nvSpPr>
        <p:spPr>
          <a:xfrm>
            <a:off x="1768785" y="11534430"/>
            <a:ext cx="10317930" cy="1133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defRPr sz="2800">
                <a:solidFill>
                  <a:srgbClr val="000000"/>
                </a:solidFill>
              </a:defRPr>
            </a:pPr>
            <a:r>
              <a:t>7. Four new, dual, or reinstating members</a:t>
            </a:r>
          </a:p>
          <a:p>
            <a:pPr defTabSz="914400">
              <a:defRPr sz="2800">
                <a:solidFill>
                  <a:srgbClr val="000000"/>
                </a:solidFill>
              </a:defRPr>
            </a:pPr>
            <a:r>
              <a:t>8. Four more new, dual, or reinstating members</a:t>
            </a:r>
          </a:p>
        </p:txBody>
      </p:sp>
      <p:sp>
        <p:nvSpPr>
          <p:cNvPr id="289" name="Rectangle 5"/>
          <p:cNvSpPr txBox="1"/>
          <p:nvPr/>
        </p:nvSpPr>
        <p:spPr>
          <a:xfrm>
            <a:off x="12297285" y="7223063"/>
            <a:ext cx="10317930" cy="1133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defRPr sz="2800">
                <a:solidFill>
                  <a:srgbClr val="000000"/>
                </a:solidFill>
              </a:defRPr>
            </a:pPr>
            <a:r>
              <a:t>9. A minimum of four club officer roles trained during</a:t>
            </a:r>
          </a:p>
          <a:p>
            <a:pPr defTabSz="914400">
              <a:defRPr sz="2800">
                <a:solidFill>
                  <a:srgbClr val="000000"/>
                </a:solidFill>
              </a:defRPr>
            </a:pPr>
            <a:r>
              <a:t>each of the two training periods</a:t>
            </a:r>
          </a:p>
        </p:txBody>
      </p:sp>
      <p:sp>
        <p:nvSpPr>
          <p:cNvPr id="290" name="Rectangle 6"/>
          <p:cNvSpPr txBox="1"/>
          <p:nvPr/>
        </p:nvSpPr>
        <p:spPr>
          <a:xfrm>
            <a:off x="12297285" y="10542175"/>
            <a:ext cx="10317930" cy="2068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2800">
                <a:solidFill>
                  <a:srgbClr val="000000"/>
                </a:solidFill>
              </a:defRPr>
            </a:lvl1pPr>
          </a:lstStyle>
          <a:p>
            <a:r>
              <a:t>10. On-time payment of membership dues accompanied by the names of eight members (at least three of whom must be renewing members) for one period and on-time submission of one club officer list</a:t>
            </a:r>
          </a:p>
        </p:txBody>
      </p:sp>
      <p:sp>
        <p:nvSpPr>
          <p:cNvPr id="291" name="Rectangle 10"/>
          <p:cNvSpPr txBox="1"/>
          <p:nvPr/>
        </p:nvSpPr>
        <p:spPr>
          <a:xfrm>
            <a:off x="1768785" y="6612502"/>
            <a:ext cx="2643287" cy="665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2800">
                <a:solidFill>
                  <a:srgbClr val="294364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t>EDUCATION</a:t>
            </a:r>
          </a:p>
        </p:txBody>
      </p:sp>
      <p:sp>
        <p:nvSpPr>
          <p:cNvPr id="292" name="Rectangle 18"/>
          <p:cNvSpPr txBox="1"/>
          <p:nvPr/>
        </p:nvSpPr>
        <p:spPr>
          <a:xfrm>
            <a:off x="1768785" y="10825675"/>
            <a:ext cx="3015144" cy="665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2800">
                <a:solidFill>
                  <a:srgbClr val="294364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t>MEMBERSHIP</a:t>
            </a:r>
          </a:p>
        </p:txBody>
      </p:sp>
      <p:sp>
        <p:nvSpPr>
          <p:cNvPr id="293" name="Rectangle 11"/>
          <p:cNvSpPr txBox="1"/>
          <p:nvPr/>
        </p:nvSpPr>
        <p:spPr>
          <a:xfrm>
            <a:off x="12297285" y="6599802"/>
            <a:ext cx="2218651" cy="665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2800">
                <a:solidFill>
                  <a:srgbClr val="294364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t>TRAINING</a:t>
            </a:r>
          </a:p>
        </p:txBody>
      </p:sp>
      <p:sp>
        <p:nvSpPr>
          <p:cNvPr id="294" name="Rectangle 12"/>
          <p:cNvSpPr txBox="1"/>
          <p:nvPr/>
        </p:nvSpPr>
        <p:spPr>
          <a:xfrm>
            <a:off x="12297285" y="9800604"/>
            <a:ext cx="3757656" cy="665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sz="2800">
                <a:solidFill>
                  <a:srgbClr val="294364"/>
                </a:solidFill>
                <a:latin typeface="Montserrat-Bold"/>
                <a:ea typeface="Montserrat-Bold"/>
                <a:cs typeface="Montserrat-Bold"/>
                <a:sym typeface="Montserrat-Bold"/>
              </a:defRPr>
            </a:lvl1pPr>
          </a:lstStyle>
          <a:p>
            <a:r>
              <a:t>ADMINISTRATION</a:t>
            </a:r>
          </a:p>
        </p:txBody>
      </p:sp>
      <p:sp>
        <p:nvSpPr>
          <p:cNvPr id="295" name="DCP AT A GLANCE"/>
          <p:cNvSpPr txBox="1">
            <a:spLocks noGrp="1"/>
          </p:cNvSpPr>
          <p:nvPr>
            <p:ph type="title"/>
          </p:nvPr>
        </p:nvSpPr>
        <p:spPr>
          <a:xfrm>
            <a:off x="1144558" y="-1116437"/>
            <a:ext cx="9566401" cy="2284802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124063"/>
                </a:solidFill>
              </a:defRPr>
            </a:lvl1pPr>
          </a:lstStyle>
          <a:p>
            <a:r>
              <a:t>DCP AT A GLANCE</a:t>
            </a:r>
          </a:p>
        </p:txBody>
      </p:sp>
      <p:pic>
        <p:nvPicPr>
          <p:cNvPr id="296" name="page7image52343168.png" descr="page7image5234316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790" y="1448327"/>
            <a:ext cx="17305869" cy="33868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58DE934-C383-40FE-AE92-75EA3558849F}"/>
              </a:ext>
            </a:extLst>
          </p:cNvPr>
          <p:cNvSpPr/>
          <p:nvPr/>
        </p:nvSpPr>
        <p:spPr>
          <a:xfrm>
            <a:off x="-6637125" y="-4867766"/>
            <a:ext cx="36811132" cy="20012296"/>
          </a:xfrm>
          <a:custGeom>
            <a:avLst/>
            <a:gdLst>
              <a:gd name="connsiteX0" fmla="*/ 9022684 w 36811132"/>
              <a:gd name="connsiteY0" fmla="*/ 6542127 h 20012296"/>
              <a:gd name="connsiteX1" fmla="*/ 9022684 w 36811132"/>
              <a:gd name="connsiteY1" fmla="*/ 8180649 h 20012296"/>
              <a:gd name="connsiteX2" fmla="*/ 28607656 w 36811132"/>
              <a:gd name="connsiteY2" fmla="*/ 8180649 h 20012296"/>
              <a:gd name="connsiteX3" fmla="*/ 28607656 w 36811132"/>
              <a:gd name="connsiteY3" fmla="*/ 6542127 h 20012296"/>
              <a:gd name="connsiteX4" fmla="*/ 0 w 36811132"/>
              <a:gd name="connsiteY4" fmla="*/ 0 h 20012296"/>
              <a:gd name="connsiteX5" fmla="*/ 36811132 w 36811132"/>
              <a:gd name="connsiteY5" fmla="*/ 0 h 20012296"/>
              <a:gd name="connsiteX6" fmla="*/ 36811132 w 36811132"/>
              <a:gd name="connsiteY6" fmla="*/ 20012296 h 20012296"/>
              <a:gd name="connsiteX7" fmla="*/ 0 w 36811132"/>
              <a:gd name="connsiteY7" fmla="*/ 20012296 h 2001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11132" h="20012296">
                <a:moveTo>
                  <a:pt x="9022684" y="6542127"/>
                </a:moveTo>
                <a:lnTo>
                  <a:pt x="9022684" y="8180649"/>
                </a:lnTo>
                <a:lnTo>
                  <a:pt x="28607656" y="8180649"/>
                </a:lnTo>
                <a:lnTo>
                  <a:pt x="28607656" y="6542127"/>
                </a:lnTo>
                <a:close/>
                <a:moveTo>
                  <a:pt x="0" y="0"/>
                </a:moveTo>
                <a:lnTo>
                  <a:pt x="36811132" y="0"/>
                </a:lnTo>
                <a:lnTo>
                  <a:pt x="36811132" y="20012296"/>
                </a:lnTo>
                <a:lnTo>
                  <a:pt x="0" y="20012296"/>
                </a:lnTo>
                <a:close/>
              </a:path>
            </a:pathLst>
          </a:custGeom>
          <a:solidFill>
            <a:srgbClr val="000000">
              <a:alpha val="65098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Graphik"/>
              <a:ea typeface="Graphik"/>
              <a:cs typeface="Graphik"/>
              <a:sym typeface="Graphik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BF0B2-C657-4634-A2C2-2C49B7DEE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8474"/>
            <a:ext cx="24384000" cy="13752762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984F57B-71CD-434C-A6F8-114B15F5C716}"/>
              </a:ext>
            </a:extLst>
          </p:cNvPr>
          <p:cNvSpPr/>
          <p:nvPr/>
        </p:nvSpPr>
        <p:spPr>
          <a:xfrm>
            <a:off x="-1191062" y="-1116437"/>
            <a:ext cx="27480128" cy="16083721"/>
          </a:xfrm>
          <a:custGeom>
            <a:avLst/>
            <a:gdLst>
              <a:gd name="connsiteX0" fmla="*/ 2819707 w 27480128"/>
              <a:gd name="connsiteY0" fmla="*/ 7536288 h 16083721"/>
              <a:gd name="connsiteX1" fmla="*/ 2819707 w 27480128"/>
              <a:gd name="connsiteY1" fmla="*/ 14279987 h 16083721"/>
              <a:gd name="connsiteX2" fmla="*/ 24542416 w 27480128"/>
              <a:gd name="connsiteY2" fmla="*/ 14279987 h 16083721"/>
              <a:gd name="connsiteX3" fmla="*/ 24542416 w 27480128"/>
              <a:gd name="connsiteY3" fmla="*/ 7536288 h 16083721"/>
              <a:gd name="connsiteX4" fmla="*/ 0 w 27480128"/>
              <a:gd name="connsiteY4" fmla="*/ 0 h 16083721"/>
              <a:gd name="connsiteX5" fmla="*/ 27480128 w 27480128"/>
              <a:gd name="connsiteY5" fmla="*/ 0 h 16083721"/>
              <a:gd name="connsiteX6" fmla="*/ 27480128 w 27480128"/>
              <a:gd name="connsiteY6" fmla="*/ 16083721 h 16083721"/>
              <a:gd name="connsiteX7" fmla="*/ 0 w 27480128"/>
              <a:gd name="connsiteY7" fmla="*/ 16083721 h 16083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80128" h="16083721">
                <a:moveTo>
                  <a:pt x="2819707" y="7536288"/>
                </a:moveTo>
                <a:lnTo>
                  <a:pt x="2819707" y="14279987"/>
                </a:lnTo>
                <a:lnTo>
                  <a:pt x="24542416" y="14279987"/>
                </a:lnTo>
                <a:lnTo>
                  <a:pt x="24542416" y="7536288"/>
                </a:lnTo>
                <a:close/>
                <a:moveTo>
                  <a:pt x="0" y="0"/>
                </a:moveTo>
                <a:lnTo>
                  <a:pt x="27480128" y="0"/>
                </a:lnTo>
                <a:lnTo>
                  <a:pt x="27480128" y="16083721"/>
                </a:lnTo>
                <a:lnTo>
                  <a:pt x="0" y="16083721"/>
                </a:lnTo>
                <a:close/>
              </a:path>
            </a:pathLst>
          </a:custGeom>
          <a:solidFill>
            <a:srgbClr val="000000">
              <a:alpha val="65098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"/>
              <a:ea typeface="Graphik"/>
              <a:cs typeface="Graphik"/>
              <a:sym typeface="Graphik"/>
            </a:endParaRPr>
          </a:p>
        </p:txBody>
      </p:sp>
    </p:spTree>
    <p:extLst>
      <p:ext uri="{BB962C8B-B14F-4D97-AF65-F5344CB8AC3E}">
        <p14:creationId xmlns:p14="http://schemas.microsoft.com/office/powerpoint/2010/main" val="38557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125E-6 -2.77778E-6 L -0.00345 0.1186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" y="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5 0.11864 L 0.00149 0.2430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6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16;p13"/>
          <p:cNvSpPr txBox="1">
            <a:spLocks noGrp="1"/>
          </p:cNvSpPr>
          <p:nvPr>
            <p:ph type="title"/>
          </p:nvPr>
        </p:nvSpPr>
        <p:spPr>
          <a:xfrm>
            <a:off x="2070532" y="2490840"/>
            <a:ext cx="3361004" cy="867827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124063"/>
                </a:solidFill>
              </a:defRPr>
            </a:lvl1pPr>
          </a:lstStyle>
          <a:p>
            <a:r>
              <a:rPr dirty="0"/>
              <a:t>EDUCATION</a:t>
            </a:r>
          </a:p>
        </p:txBody>
      </p:sp>
      <p:sp>
        <p:nvSpPr>
          <p:cNvPr id="328" name="Google Shape;320;p13"/>
          <p:cNvSpPr txBox="1">
            <a:spLocks noGrp="1"/>
          </p:cNvSpPr>
          <p:nvPr>
            <p:ph type="sldNum" sz="quarter" idx="2"/>
          </p:nvPr>
        </p:nvSpPr>
        <p:spPr>
          <a:xfrm>
            <a:off x="23831199" y="12903499"/>
            <a:ext cx="253646" cy="533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329" name="page7image52343168.png" descr="page7image5234316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2" y="3810000"/>
            <a:ext cx="17305869" cy="33867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Four Level One Awards Achieved"/>
          <p:cNvSpPr txBox="1"/>
          <p:nvPr/>
        </p:nvSpPr>
        <p:spPr>
          <a:xfrm>
            <a:off x="5148108" y="5163027"/>
            <a:ext cx="7008329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rPr dirty="0"/>
              <a:t>Four Level </a:t>
            </a:r>
            <a:r>
              <a:rPr lang="en-US" dirty="0"/>
              <a:t>1</a:t>
            </a:r>
            <a:r>
              <a:rPr dirty="0"/>
              <a:t> Awards Achieved</a:t>
            </a:r>
          </a:p>
        </p:txBody>
      </p:sp>
      <p:sp>
        <p:nvSpPr>
          <p:cNvPr id="331" name="Two Level Two Awards Achieved"/>
          <p:cNvSpPr txBox="1"/>
          <p:nvPr/>
        </p:nvSpPr>
        <p:spPr>
          <a:xfrm>
            <a:off x="6036139" y="6231635"/>
            <a:ext cx="6985887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rPr dirty="0"/>
              <a:t>Two Level </a:t>
            </a:r>
            <a:r>
              <a:rPr lang="en-US" dirty="0"/>
              <a:t>2</a:t>
            </a:r>
            <a:r>
              <a:rPr dirty="0"/>
              <a:t> Awards Achieved</a:t>
            </a:r>
          </a:p>
        </p:txBody>
      </p:sp>
      <p:sp>
        <p:nvSpPr>
          <p:cNvPr id="332" name="Two More Level Two Awards Achieved"/>
          <p:cNvSpPr txBox="1"/>
          <p:nvPr/>
        </p:nvSpPr>
        <p:spPr>
          <a:xfrm>
            <a:off x="7010848" y="7328560"/>
            <a:ext cx="8338821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rPr dirty="0"/>
              <a:t>Two More Level </a:t>
            </a:r>
            <a:r>
              <a:rPr lang="en-US" dirty="0"/>
              <a:t>2</a:t>
            </a:r>
            <a:r>
              <a:rPr dirty="0"/>
              <a:t> Awards Achieved</a:t>
            </a:r>
          </a:p>
        </p:txBody>
      </p:sp>
      <p:sp>
        <p:nvSpPr>
          <p:cNvPr id="333" name="Two Level Three Awards Achieved"/>
          <p:cNvSpPr txBox="1"/>
          <p:nvPr/>
        </p:nvSpPr>
        <p:spPr>
          <a:xfrm>
            <a:off x="7996621" y="8453827"/>
            <a:ext cx="6984284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rPr dirty="0"/>
              <a:t>Two Level </a:t>
            </a:r>
            <a:r>
              <a:rPr lang="en-US" dirty="0"/>
              <a:t>3</a:t>
            </a:r>
            <a:r>
              <a:rPr dirty="0"/>
              <a:t> Awards Achieved</a:t>
            </a:r>
          </a:p>
        </p:txBody>
      </p:sp>
      <p:sp>
        <p:nvSpPr>
          <p:cNvPr id="334" name="One Level Four, Level Five, or DTM Awards Achieved"/>
          <p:cNvSpPr txBox="1"/>
          <p:nvPr/>
        </p:nvSpPr>
        <p:spPr>
          <a:xfrm>
            <a:off x="9130016" y="9572298"/>
            <a:ext cx="10863551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rPr dirty="0"/>
              <a:t>One Level </a:t>
            </a:r>
            <a:r>
              <a:rPr lang="en-US" dirty="0"/>
              <a:t>4</a:t>
            </a:r>
            <a:r>
              <a:rPr dirty="0"/>
              <a:t>, Level </a:t>
            </a:r>
            <a:r>
              <a:rPr lang="en-US" dirty="0"/>
              <a:t>5</a:t>
            </a:r>
            <a:r>
              <a:rPr dirty="0"/>
              <a:t>, or DTM Awards Achieved</a:t>
            </a:r>
          </a:p>
        </p:txBody>
      </p:sp>
      <p:sp>
        <p:nvSpPr>
          <p:cNvPr id="335" name="One Level Four, Level Five, or DTM Awards Achieved"/>
          <p:cNvSpPr txBox="1"/>
          <p:nvPr/>
        </p:nvSpPr>
        <p:spPr>
          <a:xfrm>
            <a:off x="10012758" y="10585087"/>
            <a:ext cx="10908435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rPr dirty="0"/>
              <a:t>One Level </a:t>
            </a:r>
            <a:r>
              <a:rPr lang="en-US" dirty="0"/>
              <a:t>4</a:t>
            </a:r>
            <a:r>
              <a:rPr dirty="0"/>
              <a:t>, Level </a:t>
            </a:r>
            <a:r>
              <a:rPr lang="en-US" dirty="0"/>
              <a:t>5</a:t>
            </a:r>
            <a:r>
              <a:rPr dirty="0"/>
              <a:t>, or DTM Awards Achieved</a:t>
            </a:r>
          </a:p>
        </p:txBody>
      </p:sp>
      <p:grpSp>
        <p:nvGrpSpPr>
          <p:cNvPr id="339" name="Group"/>
          <p:cNvGrpSpPr/>
          <p:nvPr/>
        </p:nvGrpSpPr>
        <p:grpSpPr>
          <a:xfrm>
            <a:off x="20773565" y="6060266"/>
            <a:ext cx="2436241" cy="2460598"/>
            <a:chOff x="0" y="0"/>
            <a:chExt cx="2436239" cy="2460596"/>
          </a:xfrm>
        </p:grpSpPr>
        <p:sp>
          <p:nvSpPr>
            <p:cNvPr id="336" name="Google Shape;6346;p56"/>
            <p:cNvSpPr/>
            <p:nvPr/>
          </p:nvSpPr>
          <p:spPr>
            <a:xfrm>
              <a:off x="1473884" y="12178"/>
              <a:ext cx="962356" cy="1439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376"/>
                  </a:moveTo>
                  <a:cubicBezTo>
                    <a:pt x="14766" y="2376"/>
                    <a:pt x="17907" y="4568"/>
                    <a:pt x="17907" y="7219"/>
                  </a:cubicBezTo>
                  <a:cubicBezTo>
                    <a:pt x="17907" y="9778"/>
                    <a:pt x="14766" y="11970"/>
                    <a:pt x="10800" y="11970"/>
                  </a:cubicBezTo>
                  <a:cubicBezTo>
                    <a:pt x="6834" y="11970"/>
                    <a:pt x="3554" y="9778"/>
                    <a:pt x="3554" y="7219"/>
                  </a:cubicBezTo>
                  <a:cubicBezTo>
                    <a:pt x="3554" y="4568"/>
                    <a:pt x="6834" y="2376"/>
                    <a:pt x="10800" y="2376"/>
                  </a:cubicBezTo>
                  <a:close/>
                  <a:moveTo>
                    <a:pt x="10800" y="0"/>
                  </a:moveTo>
                  <a:cubicBezTo>
                    <a:pt x="4786" y="0"/>
                    <a:pt x="0" y="3199"/>
                    <a:pt x="0" y="7219"/>
                  </a:cubicBezTo>
                  <a:cubicBezTo>
                    <a:pt x="0" y="9319"/>
                    <a:pt x="1367" y="11150"/>
                    <a:pt x="3554" y="12519"/>
                  </a:cubicBezTo>
                  <a:lnTo>
                    <a:pt x="3554" y="20469"/>
                  </a:lnTo>
                  <a:cubicBezTo>
                    <a:pt x="3554" y="21133"/>
                    <a:pt x="4391" y="21600"/>
                    <a:pt x="5315" y="21600"/>
                  </a:cubicBezTo>
                  <a:cubicBezTo>
                    <a:pt x="5788" y="21600"/>
                    <a:pt x="6283" y="21478"/>
                    <a:pt x="6700" y="21200"/>
                  </a:cubicBezTo>
                  <a:lnTo>
                    <a:pt x="10800" y="18459"/>
                  </a:lnTo>
                  <a:lnTo>
                    <a:pt x="14900" y="21200"/>
                  </a:lnTo>
                  <a:cubicBezTo>
                    <a:pt x="15317" y="21478"/>
                    <a:pt x="15794" y="21600"/>
                    <a:pt x="16246" y="21600"/>
                  </a:cubicBezTo>
                  <a:cubicBezTo>
                    <a:pt x="17131" y="21600"/>
                    <a:pt x="17907" y="21133"/>
                    <a:pt x="17907" y="20469"/>
                  </a:cubicBezTo>
                  <a:lnTo>
                    <a:pt x="17907" y="12519"/>
                  </a:lnTo>
                  <a:cubicBezTo>
                    <a:pt x="20233" y="11150"/>
                    <a:pt x="21600" y="9319"/>
                    <a:pt x="21600" y="7219"/>
                  </a:cubicBezTo>
                  <a:cubicBezTo>
                    <a:pt x="21600" y="3199"/>
                    <a:pt x="16814" y="0"/>
                    <a:pt x="10800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7" name="Google Shape;6347;p56"/>
            <p:cNvSpPr/>
            <p:nvPr/>
          </p:nvSpPr>
          <p:spPr>
            <a:xfrm>
              <a:off x="335026" y="2143935"/>
              <a:ext cx="2089035" cy="316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96" y="0"/>
                  </a:moveTo>
                  <a:cubicBezTo>
                    <a:pt x="2581" y="10378"/>
                    <a:pt x="1321" y="18277"/>
                    <a:pt x="0" y="21600"/>
                  </a:cubicBezTo>
                  <a:lnTo>
                    <a:pt x="17632" y="21600"/>
                  </a:lnTo>
                  <a:cubicBezTo>
                    <a:pt x="19585" y="21600"/>
                    <a:pt x="21284" y="12462"/>
                    <a:pt x="21600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8" name="Google Shape;6348;p56"/>
            <p:cNvSpPr/>
            <p:nvPr/>
          </p:nvSpPr>
          <p:spPr>
            <a:xfrm>
              <a:off x="0" y="0"/>
              <a:ext cx="2119579" cy="2286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5" y="0"/>
                  </a:moveTo>
                  <a:cubicBezTo>
                    <a:pt x="309" y="0"/>
                    <a:pt x="0" y="402"/>
                    <a:pt x="0" y="749"/>
                  </a:cubicBezTo>
                  <a:lnTo>
                    <a:pt x="0" y="19393"/>
                  </a:lnTo>
                  <a:cubicBezTo>
                    <a:pt x="0" y="20603"/>
                    <a:pt x="1056" y="21580"/>
                    <a:pt x="2358" y="21580"/>
                  </a:cubicBezTo>
                  <a:cubicBezTo>
                    <a:pt x="2455" y="21595"/>
                    <a:pt x="2549" y="21600"/>
                    <a:pt x="2642" y="21600"/>
                  </a:cubicBezTo>
                  <a:cubicBezTo>
                    <a:pt x="3765" y="21600"/>
                    <a:pt x="4716" y="20672"/>
                    <a:pt x="4716" y="19452"/>
                  </a:cubicBezTo>
                  <a:cubicBezTo>
                    <a:pt x="4716" y="18992"/>
                    <a:pt x="5089" y="18761"/>
                    <a:pt x="5585" y="18761"/>
                  </a:cubicBezTo>
                  <a:lnTo>
                    <a:pt x="21600" y="18761"/>
                  </a:lnTo>
                  <a:lnTo>
                    <a:pt x="21600" y="15077"/>
                  </a:lnTo>
                  <a:cubicBezTo>
                    <a:pt x="21289" y="14905"/>
                    <a:pt x="20979" y="14790"/>
                    <a:pt x="20668" y="14560"/>
                  </a:cubicBezTo>
                  <a:lnTo>
                    <a:pt x="19987" y="13926"/>
                  </a:lnTo>
                  <a:lnTo>
                    <a:pt x="19303" y="14560"/>
                  </a:lnTo>
                  <a:cubicBezTo>
                    <a:pt x="18806" y="15020"/>
                    <a:pt x="18186" y="15192"/>
                    <a:pt x="17565" y="15192"/>
                  </a:cubicBezTo>
                  <a:cubicBezTo>
                    <a:pt x="16261" y="15192"/>
                    <a:pt x="15207" y="14215"/>
                    <a:pt x="15207" y="12891"/>
                  </a:cubicBezTo>
                  <a:lnTo>
                    <a:pt x="15207" y="8518"/>
                  </a:lnTo>
                  <a:cubicBezTo>
                    <a:pt x="14151" y="7423"/>
                    <a:pt x="13531" y="6043"/>
                    <a:pt x="13531" y="4547"/>
                  </a:cubicBezTo>
                  <a:cubicBezTo>
                    <a:pt x="13531" y="2762"/>
                    <a:pt x="14399" y="1094"/>
                    <a:pt x="15828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40" name="Deadline to submit Education Awards: June 30 2020"/>
          <p:cNvSpPr txBox="1"/>
          <p:nvPr/>
        </p:nvSpPr>
        <p:spPr>
          <a:xfrm>
            <a:off x="14071643" y="12077484"/>
            <a:ext cx="9746258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900"/>
            </a:lvl1pPr>
          </a:lstStyle>
          <a:p>
            <a:r>
              <a:rPr dirty="0"/>
              <a:t>Deadline to submit Education Awards: June 3</a:t>
            </a:r>
            <a:r>
              <a:rPr lang="en-US" dirty="0"/>
              <a:t>0,</a:t>
            </a:r>
            <a:r>
              <a:rPr dirty="0"/>
              <a:t> 202</a:t>
            </a:r>
            <a:r>
              <a:rPr lang="en-US" dirty="0"/>
              <a:t>1</a:t>
            </a:r>
            <a:endParaRPr dirty="0"/>
          </a:p>
        </p:txBody>
      </p:sp>
      <p:pic>
        <p:nvPicPr>
          <p:cNvPr id="16" name="Picture 8" descr="Hall Of Fame - Bronze">
            <a:extLst>
              <a:ext uri="{FF2B5EF4-FFF2-40B4-BE49-F238E27FC236}">
                <a16:creationId xmlns:a16="http://schemas.microsoft.com/office/drawing/2014/main" id="{86162FC2-FBFF-425F-B406-2BD0613DC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8" b="37040"/>
          <a:stretch/>
        </p:blipFill>
        <p:spPr bwMode="auto">
          <a:xfrm>
            <a:off x="18129504" y="12784060"/>
            <a:ext cx="2172035" cy="34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316;p13">
            <a:extLst>
              <a:ext uri="{FF2B5EF4-FFF2-40B4-BE49-F238E27FC236}">
                <a16:creationId xmlns:a16="http://schemas.microsoft.com/office/drawing/2014/main" id="{814F6535-861F-4143-89C0-29347A8F7426}"/>
              </a:ext>
            </a:extLst>
          </p:cNvPr>
          <p:cNvSpPr txBox="1">
            <a:spLocks/>
          </p:cNvSpPr>
          <p:nvPr/>
        </p:nvSpPr>
        <p:spPr>
          <a:xfrm>
            <a:off x="5758246" y="2176272"/>
            <a:ext cx="10225466" cy="1182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1" i="0" u="none" strike="noStrike" cap="none" spc="0" baseline="0">
                <a:solidFill>
                  <a:srgbClr val="124063"/>
                </a:solidFill>
                <a:uFillTx/>
                <a:latin typeface="Poppins"/>
                <a:ea typeface="Poppins"/>
                <a:cs typeface="Poppins"/>
                <a:sym typeface="Poppins"/>
              </a:defRPr>
            </a:lvl1pPr>
            <a:lvl2pPr marL="0" marR="0" indent="457200" algn="ctr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2pPr>
            <a:lvl3pPr marL="0" marR="0" indent="914400" algn="ctr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3pPr>
            <a:lvl4pPr marL="0" marR="0" indent="1371600" algn="ctr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4pPr>
            <a:lvl5pPr marL="0" marR="0" indent="1828800" algn="ctr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5pPr>
            <a:lvl6pPr marL="0" marR="0" indent="2286000" algn="ctr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6pPr>
            <a:lvl7pPr marL="0" marR="0" indent="2743200" algn="ctr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7pPr>
            <a:lvl8pPr marL="0" marR="0" indent="3200400" algn="ctr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8pPr>
            <a:lvl9pPr marL="0" marR="0" indent="3657600" algn="ctr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9pPr>
          </a:lstStyle>
          <a:p>
            <a:pPr hangingPunct="1"/>
            <a:r>
              <a:rPr lang="en-US" dirty="0"/>
              <a:t>-   BUT HOW DO WE ACHIEVE IT?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F20854-89C2-4DC5-B431-21CD2B3C2B9C}"/>
              </a:ext>
            </a:extLst>
          </p:cNvPr>
          <p:cNvGrpSpPr/>
          <p:nvPr/>
        </p:nvGrpSpPr>
        <p:grpSpPr>
          <a:xfrm>
            <a:off x="504247" y="4905915"/>
            <a:ext cx="4196837" cy="978954"/>
            <a:chOff x="504247" y="4905915"/>
            <a:chExt cx="4196837" cy="978954"/>
          </a:xfrm>
        </p:grpSpPr>
        <p:pic>
          <p:nvPicPr>
            <p:cNvPr id="3076" name="Picture 4" descr="Avatar, circle, human, male, man, person, user icon - Download on Iconfinder">
              <a:extLst>
                <a:ext uri="{FF2B5EF4-FFF2-40B4-BE49-F238E27FC236}">
                  <a16:creationId xmlns:a16="http://schemas.microsoft.com/office/drawing/2014/main" id="{13BDC0A1-BBEB-41E0-B653-679516A883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721" y="4969590"/>
              <a:ext cx="891191" cy="891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Avatar, circle, female, human, person, user, woman icon - Download on  Iconfinder">
              <a:extLst>
                <a:ext uri="{FF2B5EF4-FFF2-40B4-BE49-F238E27FC236}">
                  <a16:creationId xmlns:a16="http://schemas.microsoft.com/office/drawing/2014/main" id="{37925A2C-9FC9-4E9A-8687-1E443E7D0D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247" y="4905915"/>
              <a:ext cx="922414" cy="922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Avatar, circle, human, male, businessman, person, user icon - Download on  Iconfinder">
              <a:extLst>
                <a:ext uri="{FF2B5EF4-FFF2-40B4-BE49-F238E27FC236}">
                  <a16:creationId xmlns:a16="http://schemas.microsoft.com/office/drawing/2014/main" id="{76378F98-91DE-46CE-833B-B613C23AEA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1397" y="4962574"/>
              <a:ext cx="922295" cy="922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 descr="Avatar, circle, female, human, person, user, woman icon - Download on  Iconfinder">
              <a:extLst>
                <a:ext uri="{FF2B5EF4-FFF2-40B4-BE49-F238E27FC236}">
                  <a16:creationId xmlns:a16="http://schemas.microsoft.com/office/drawing/2014/main" id="{C83932A2-597F-431E-BEF6-85FC783FE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1034" y="4934819"/>
              <a:ext cx="950050" cy="95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8" descr="Avatar, circle, human, male, businessman, person, user icon - Download on  Iconfinder">
            <a:extLst>
              <a:ext uri="{FF2B5EF4-FFF2-40B4-BE49-F238E27FC236}">
                <a16:creationId xmlns:a16="http://schemas.microsoft.com/office/drawing/2014/main" id="{51ADB198-FB5E-49DC-ACC9-5D3BC6BF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918" y="9419406"/>
            <a:ext cx="922295" cy="92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Avatar, circle, human, male, businessman, person, user icon - Download on  Iconfinder">
            <a:extLst>
              <a:ext uri="{FF2B5EF4-FFF2-40B4-BE49-F238E27FC236}">
                <a16:creationId xmlns:a16="http://schemas.microsoft.com/office/drawing/2014/main" id="{D23BB764-6E36-4DB5-B5CD-C8A354283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439" y="10394360"/>
            <a:ext cx="922295" cy="92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C3876C-8369-4204-B069-F1B857FA8039}"/>
              </a:ext>
            </a:extLst>
          </p:cNvPr>
          <p:cNvGrpSpPr/>
          <p:nvPr/>
        </p:nvGrpSpPr>
        <p:grpSpPr>
          <a:xfrm>
            <a:off x="3751034" y="6051486"/>
            <a:ext cx="1993577" cy="950050"/>
            <a:chOff x="3751034" y="6051486"/>
            <a:chExt cx="1993577" cy="950050"/>
          </a:xfrm>
        </p:grpSpPr>
        <p:pic>
          <p:nvPicPr>
            <p:cNvPr id="23" name="Picture 8" descr="Avatar, circle, human, male, businessman, person, user icon - Download on  Iconfinder">
              <a:extLst>
                <a:ext uri="{FF2B5EF4-FFF2-40B4-BE49-F238E27FC236}">
                  <a16:creationId xmlns:a16="http://schemas.microsoft.com/office/drawing/2014/main" id="{200AFE95-019B-411E-9D2E-898EF17F1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316" y="6060266"/>
              <a:ext cx="922295" cy="922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Null.">
              <a:extLst>
                <a:ext uri="{FF2B5EF4-FFF2-40B4-BE49-F238E27FC236}">
                  <a16:creationId xmlns:a16="http://schemas.microsoft.com/office/drawing/2014/main" id="{A03664E2-5A7C-45D8-8A64-324F11990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1034" y="6051486"/>
              <a:ext cx="950050" cy="95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05A261F-02C8-4715-8A60-98D7DE7FFA5F}"/>
              </a:ext>
            </a:extLst>
          </p:cNvPr>
          <p:cNvGrpSpPr/>
          <p:nvPr/>
        </p:nvGrpSpPr>
        <p:grpSpPr>
          <a:xfrm>
            <a:off x="4618968" y="7148993"/>
            <a:ext cx="2025949" cy="959281"/>
            <a:chOff x="4618968" y="7148993"/>
            <a:chExt cx="2025949" cy="959281"/>
          </a:xfrm>
        </p:grpSpPr>
        <p:pic>
          <p:nvPicPr>
            <p:cNvPr id="3084" name="Picture 12" descr="Avatar, circle, female, human, woman, person, user icon - Download on  Iconfinder">
              <a:extLst>
                <a:ext uri="{FF2B5EF4-FFF2-40B4-BE49-F238E27FC236}">
                  <a16:creationId xmlns:a16="http://schemas.microsoft.com/office/drawing/2014/main" id="{37348980-E3B7-4E42-A8D9-AE60ADF6D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5636" y="7148993"/>
              <a:ext cx="959281" cy="95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16" descr="flat-faces-icons-circle-man-9 - Esquimalt Military Family Resource Centre  (MFRC)">
              <a:extLst>
                <a:ext uri="{FF2B5EF4-FFF2-40B4-BE49-F238E27FC236}">
                  <a16:creationId xmlns:a16="http://schemas.microsoft.com/office/drawing/2014/main" id="{D710CF3F-D328-4B49-A89F-B0B886667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8968" y="7148993"/>
              <a:ext cx="922296" cy="922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1E0065A-B757-4261-BA2D-81D2765B3ED1}"/>
              </a:ext>
            </a:extLst>
          </p:cNvPr>
          <p:cNvGrpSpPr/>
          <p:nvPr/>
        </p:nvGrpSpPr>
        <p:grpSpPr>
          <a:xfrm>
            <a:off x="5669280" y="8267617"/>
            <a:ext cx="1997470" cy="946985"/>
            <a:chOff x="5669280" y="8267617"/>
            <a:chExt cx="1997470" cy="946985"/>
          </a:xfrm>
        </p:grpSpPr>
        <p:pic>
          <p:nvPicPr>
            <p:cNvPr id="24" name="Picture 8" descr="Avatar, circle, human, male, businessman, person, user icon - Download on  Iconfinder">
              <a:extLst>
                <a:ext uri="{FF2B5EF4-FFF2-40B4-BE49-F238E27FC236}">
                  <a16:creationId xmlns:a16="http://schemas.microsoft.com/office/drawing/2014/main" id="{27F934D4-C72C-4ADE-9598-2C9ABED58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4455" y="8267617"/>
              <a:ext cx="922295" cy="922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0" name="Picture 18" descr="ABOUT US – MLatin">
              <a:extLst>
                <a:ext uri="{FF2B5EF4-FFF2-40B4-BE49-F238E27FC236}">
                  <a16:creationId xmlns:a16="http://schemas.microsoft.com/office/drawing/2014/main" id="{36313FE9-487C-4160-B9E8-C181FE784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280" y="8292307"/>
              <a:ext cx="922295" cy="922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D74F25A-E553-4FC7-9AF7-F6412D2535D6}"/>
              </a:ext>
            </a:extLst>
          </p:cNvPr>
          <p:cNvSpPr/>
          <p:nvPr/>
        </p:nvSpPr>
        <p:spPr>
          <a:xfrm>
            <a:off x="18205214" y="13151648"/>
            <a:ext cx="1890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May 5,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16;p13"/>
          <p:cNvSpPr txBox="1">
            <a:spLocks noGrp="1"/>
          </p:cNvSpPr>
          <p:nvPr>
            <p:ph type="title"/>
          </p:nvPr>
        </p:nvSpPr>
        <p:spPr>
          <a:xfrm>
            <a:off x="2070532" y="1073866"/>
            <a:ext cx="9566402" cy="2284801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124063"/>
                </a:solidFill>
              </a:defRPr>
            </a:lvl1pPr>
          </a:lstStyle>
          <a:p>
            <a:r>
              <a:t>MEMBERSHIP</a:t>
            </a:r>
          </a:p>
        </p:txBody>
      </p:sp>
      <p:sp>
        <p:nvSpPr>
          <p:cNvPr id="343" name="Google Shape;320;p13"/>
          <p:cNvSpPr txBox="1">
            <a:spLocks noGrp="1"/>
          </p:cNvSpPr>
          <p:nvPr>
            <p:ph type="sldNum" sz="quarter" idx="2"/>
          </p:nvPr>
        </p:nvSpPr>
        <p:spPr>
          <a:xfrm>
            <a:off x="23831199" y="12903499"/>
            <a:ext cx="272645" cy="533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344" name="page7image52343168.png" descr="page7image5234316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2" y="3810000"/>
            <a:ext cx="17305869" cy="33867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Four New, Dual, or Reinstating Members"/>
          <p:cNvSpPr txBox="1"/>
          <p:nvPr/>
        </p:nvSpPr>
        <p:spPr>
          <a:xfrm>
            <a:off x="2770668" y="5163027"/>
            <a:ext cx="9539454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t>Four New, Dual, or Reinstating Members</a:t>
            </a:r>
            <a:br/>
            <a:endParaRPr sz="1200"/>
          </a:p>
        </p:txBody>
      </p:sp>
      <p:sp>
        <p:nvSpPr>
          <p:cNvPr id="346" name="Four More New, Dual, or Reinstating Members"/>
          <p:cNvSpPr txBox="1"/>
          <p:nvPr/>
        </p:nvSpPr>
        <p:spPr>
          <a:xfrm>
            <a:off x="3471403" y="6029991"/>
            <a:ext cx="1087209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t>Four More New, Dual, or Reinstating Members</a:t>
            </a:r>
          </a:p>
        </p:txBody>
      </p:sp>
      <p:grpSp>
        <p:nvGrpSpPr>
          <p:cNvPr id="355" name="Group"/>
          <p:cNvGrpSpPr/>
          <p:nvPr/>
        </p:nvGrpSpPr>
        <p:grpSpPr>
          <a:xfrm>
            <a:off x="18168869" y="6060932"/>
            <a:ext cx="2669646" cy="2669647"/>
            <a:chOff x="0" y="0"/>
            <a:chExt cx="2669645" cy="2669646"/>
          </a:xfrm>
        </p:grpSpPr>
        <p:sp>
          <p:nvSpPr>
            <p:cNvPr id="347" name="Google Shape;8853;p62"/>
            <p:cNvSpPr/>
            <p:nvPr/>
          </p:nvSpPr>
          <p:spPr>
            <a:xfrm>
              <a:off x="1015342" y="1015344"/>
              <a:ext cx="624760" cy="61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909" y="0"/>
                    <a:pt x="0" y="4965"/>
                    <a:pt x="0" y="10670"/>
                  </a:cubicBezTo>
                  <a:cubicBezTo>
                    <a:pt x="0" y="16635"/>
                    <a:pt x="4909" y="21600"/>
                    <a:pt x="10800" y="21600"/>
                  </a:cubicBezTo>
                  <a:cubicBezTo>
                    <a:pt x="16691" y="21600"/>
                    <a:pt x="21600" y="16635"/>
                    <a:pt x="21600" y="10670"/>
                  </a:cubicBezTo>
                  <a:cubicBezTo>
                    <a:pt x="21600" y="4965"/>
                    <a:pt x="16691" y="0"/>
                    <a:pt x="10800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E335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8" name="Google Shape;8854;p62"/>
            <p:cNvSpPr/>
            <p:nvPr/>
          </p:nvSpPr>
          <p:spPr>
            <a:xfrm>
              <a:off x="305166" y="0"/>
              <a:ext cx="781174" cy="780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911" y="0"/>
                    <a:pt x="0" y="4906"/>
                    <a:pt x="0" y="10797"/>
                  </a:cubicBezTo>
                  <a:cubicBezTo>
                    <a:pt x="0" y="16688"/>
                    <a:pt x="4911" y="21600"/>
                    <a:pt x="10800" y="21600"/>
                  </a:cubicBezTo>
                  <a:cubicBezTo>
                    <a:pt x="17082" y="21600"/>
                    <a:pt x="21600" y="16688"/>
                    <a:pt x="21600" y="10797"/>
                  </a:cubicBezTo>
                  <a:cubicBezTo>
                    <a:pt x="21600" y="4906"/>
                    <a:pt x="16689" y="0"/>
                    <a:pt x="10800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E335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9" name="Google Shape;8855;p62"/>
            <p:cNvSpPr/>
            <p:nvPr/>
          </p:nvSpPr>
          <p:spPr>
            <a:xfrm>
              <a:off x="1562119" y="0"/>
              <a:ext cx="780948" cy="780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7" y="0"/>
                  </a:moveTo>
                  <a:cubicBezTo>
                    <a:pt x="4906" y="0"/>
                    <a:pt x="0" y="4906"/>
                    <a:pt x="0" y="10797"/>
                  </a:cubicBezTo>
                  <a:cubicBezTo>
                    <a:pt x="0" y="16688"/>
                    <a:pt x="4906" y="21600"/>
                    <a:pt x="10797" y="21600"/>
                  </a:cubicBezTo>
                  <a:cubicBezTo>
                    <a:pt x="16694" y="21600"/>
                    <a:pt x="21600" y="16688"/>
                    <a:pt x="21600" y="10797"/>
                  </a:cubicBezTo>
                  <a:cubicBezTo>
                    <a:pt x="21600" y="4906"/>
                    <a:pt x="16694" y="0"/>
                    <a:pt x="10797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E335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0" name="Google Shape;8856;p62"/>
            <p:cNvSpPr/>
            <p:nvPr/>
          </p:nvSpPr>
          <p:spPr>
            <a:xfrm>
              <a:off x="1128936" y="1753693"/>
              <a:ext cx="376389" cy="2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994" y="21600"/>
                  </a:lnTo>
                  <a:lnTo>
                    <a:pt x="21600" y="0"/>
                  </a:lnTo>
                  <a:cubicBezTo>
                    <a:pt x="18742" y="2700"/>
                    <a:pt x="15081" y="3386"/>
                    <a:pt x="10994" y="3386"/>
                  </a:cubicBezTo>
                  <a:cubicBezTo>
                    <a:pt x="7334" y="3386"/>
                    <a:pt x="3660" y="2036"/>
                    <a:pt x="0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E335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1" name="Google Shape;8857;p62"/>
            <p:cNvSpPr/>
            <p:nvPr/>
          </p:nvSpPr>
          <p:spPr>
            <a:xfrm>
              <a:off x="624757" y="1704110"/>
              <a:ext cx="631971" cy="958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06" y="0"/>
                  </a:moveTo>
                  <a:cubicBezTo>
                    <a:pt x="3644" y="3037"/>
                    <a:pt x="0" y="7679"/>
                    <a:pt x="0" y="12641"/>
                  </a:cubicBezTo>
                  <a:lnTo>
                    <a:pt x="0" y="19838"/>
                  </a:lnTo>
                  <a:cubicBezTo>
                    <a:pt x="0" y="20798"/>
                    <a:pt x="1209" y="21600"/>
                    <a:pt x="2912" y="21600"/>
                  </a:cubicBezTo>
                  <a:lnTo>
                    <a:pt x="21600" y="21600"/>
                  </a:lnTo>
                  <a:lnTo>
                    <a:pt x="21600" y="9599"/>
                  </a:lnTo>
                  <a:lnTo>
                    <a:pt x="9706" y="0"/>
                  </a:ln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E335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2" name="Google Shape;8858;p62"/>
            <p:cNvSpPr/>
            <p:nvPr/>
          </p:nvSpPr>
          <p:spPr>
            <a:xfrm>
              <a:off x="1405930" y="1711097"/>
              <a:ext cx="631746" cy="958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90" y="0"/>
                  </a:moveTo>
                  <a:lnTo>
                    <a:pt x="0" y="9599"/>
                  </a:lnTo>
                  <a:lnTo>
                    <a:pt x="0" y="21600"/>
                  </a:lnTo>
                  <a:lnTo>
                    <a:pt x="18934" y="21600"/>
                  </a:lnTo>
                  <a:cubicBezTo>
                    <a:pt x="20390" y="21600"/>
                    <a:pt x="21600" y="20803"/>
                    <a:pt x="21600" y="19843"/>
                  </a:cubicBezTo>
                  <a:lnTo>
                    <a:pt x="21600" y="12641"/>
                  </a:lnTo>
                  <a:cubicBezTo>
                    <a:pt x="21361" y="7522"/>
                    <a:pt x="17716" y="2880"/>
                    <a:pt x="11890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E335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3" name="Google Shape;8859;p62"/>
            <p:cNvSpPr/>
            <p:nvPr/>
          </p:nvSpPr>
          <p:spPr>
            <a:xfrm>
              <a:off x="1427115" y="752548"/>
              <a:ext cx="1242531" cy="979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42" y="7511"/>
                  </a:moveTo>
                  <a:cubicBezTo>
                    <a:pt x="15308" y="7511"/>
                    <a:pt x="15923" y="8296"/>
                    <a:pt x="15923" y="9235"/>
                  </a:cubicBezTo>
                  <a:cubicBezTo>
                    <a:pt x="15923" y="10174"/>
                    <a:pt x="15308" y="10954"/>
                    <a:pt x="14442" y="10954"/>
                  </a:cubicBezTo>
                  <a:lnTo>
                    <a:pt x="11727" y="10954"/>
                  </a:lnTo>
                  <a:cubicBezTo>
                    <a:pt x="10986" y="10954"/>
                    <a:pt x="10367" y="10174"/>
                    <a:pt x="10367" y="9235"/>
                  </a:cubicBezTo>
                  <a:cubicBezTo>
                    <a:pt x="10367" y="8296"/>
                    <a:pt x="10986" y="7511"/>
                    <a:pt x="11727" y="7511"/>
                  </a:cubicBezTo>
                  <a:close/>
                  <a:moveTo>
                    <a:pt x="16170" y="0"/>
                  </a:moveTo>
                  <a:cubicBezTo>
                    <a:pt x="14442" y="2663"/>
                    <a:pt x="11973" y="4228"/>
                    <a:pt x="9133" y="4228"/>
                  </a:cubicBezTo>
                  <a:cubicBezTo>
                    <a:pt x="6296" y="4228"/>
                    <a:pt x="3828" y="2504"/>
                    <a:pt x="2100" y="313"/>
                  </a:cubicBezTo>
                  <a:cubicBezTo>
                    <a:pt x="1360" y="1098"/>
                    <a:pt x="619" y="1878"/>
                    <a:pt x="0" y="2817"/>
                  </a:cubicBezTo>
                  <a:cubicBezTo>
                    <a:pt x="3703" y="3756"/>
                    <a:pt x="6418" y="7824"/>
                    <a:pt x="6418" y="12991"/>
                  </a:cubicBezTo>
                  <a:cubicBezTo>
                    <a:pt x="6418" y="14556"/>
                    <a:pt x="6171" y="15967"/>
                    <a:pt x="5677" y="17218"/>
                  </a:cubicBezTo>
                  <a:cubicBezTo>
                    <a:pt x="7284" y="18470"/>
                    <a:pt x="8639" y="19876"/>
                    <a:pt x="9873" y="21600"/>
                  </a:cubicBezTo>
                  <a:lnTo>
                    <a:pt x="20244" y="21600"/>
                  </a:lnTo>
                  <a:cubicBezTo>
                    <a:pt x="20985" y="21600"/>
                    <a:pt x="21600" y="20815"/>
                    <a:pt x="21600" y="19876"/>
                  </a:cubicBezTo>
                  <a:lnTo>
                    <a:pt x="21600" y="12991"/>
                  </a:lnTo>
                  <a:cubicBezTo>
                    <a:pt x="21479" y="7511"/>
                    <a:pt x="19257" y="2817"/>
                    <a:pt x="16170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E335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4" name="Google Shape;8860;p62"/>
            <p:cNvSpPr/>
            <p:nvPr/>
          </p:nvSpPr>
          <p:spPr>
            <a:xfrm>
              <a:off x="0" y="745561"/>
              <a:ext cx="1228331" cy="979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11" y="7667"/>
                  </a:moveTo>
                  <a:cubicBezTo>
                    <a:pt x="10360" y="7667"/>
                    <a:pt x="10986" y="8452"/>
                    <a:pt x="10986" y="9391"/>
                  </a:cubicBezTo>
                  <a:cubicBezTo>
                    <a:pt x="10986" y="10330"/>
                    <a:pt x="10360" y="11111"/>
                    <a:pt x="9611" y="11111"/>
                  </a:cubicBezTo>
                  <a:lnTo>
                    <a:pt x="6864" y="11111"/>
                  </a:lnTo>
                  <a:cubicBezTo>
                    <a:pt x="5993" y="11111"/>
                    <a:pt x="5366" y="10330"/>
                    <a:pt x="5366" y="9391"/>
                  </a:cubicBezTo>
                  <a:cubicBezTo>
                    <a:pt x="5366" y="8452"/>
                    <a:pt x="5993" y="7667"/>
                    <a:pt x="6864" y="7667"/>
                  </a:cubicBezTo>
                  <a:close/>
                  <a:moveTo>
                    <a:pt x="5243" y="0"/>
                  </a:moveTo>
                  <a:cubicBezTo>
                    <a:pt x="2120" y="2817"/>
                    <a:pt x="0" y="7513"/>
                    <a:pt x="0" y="12676"/>
                  </a:cubicBezTo>
                  <a:lnTo>
                    <a:pt x="0" y="19568"/>
                  </a:lnTo>
                  <a:cubicBezTo>
                    <a:pt x="0" y="20820"/>
                    <a:pt x="373" y="21600"/>
                    <a:pt x="1248" y="21600"/>
                  </a:cubicBezTo>
                  <a:lnTo>
                    <a:pt x="11609" y="21600"/>
                  </a:lnTo>
                  <a:cubicBezTo>
                    <a:pt x="12734" y="19722"/>
                    <a:pt x="14109" y="18157"/>
                    <a:pt x="15857" y="17217"/>
                  </a:cubicBezTo>
                  <a:cubicBezTo>
                    <a:pt x="15358" y="15811"/>
                    <a:pt x="15108" y="14554"/>
                    <a:pt x="15108" y="12989"/>
                  </a:cubicBezTo>
                  <a:cubicBezTo>
                    <a:pt x="15108" y="7980"/>
                    <a:pt x="17855" y="3757"/>
                    <a:pt x="21600" y="2817"/>
                  </a:cubicBezTo>
                  <a:cubicBezTo>
                    <a:pt x="20974" y="1719"/>
                    <a:pt x="20225" y="939"/>
                    <a:pt x="19476" y="154"/>
                  </a:cubicBezTo>
                  <a:cubicBezTo>
                    <a:pt x="17728" y="2504"/>
                    <a:pt x="15231" y="4070"/>
                    <a:pt x="12484" y="4070"/>
                  </a:cubicBezTo>
                  <a:cubicBezTo>
                    <a:pt x="9611" y="4070"/>
                    <a:pt x="7114" y="2504"/>
                    <a:pt x="5243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E335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56" name="Smedley Award - August 1 – September 30 2020"/>
          <p:cNvSpPr txBox="1"/>
          <p:nvPr/>
        </p:nvSpPr>
        <p:spPr>
          <a:xfrm>
            <a:off x="3195296" y="8769856"/>
            <a:ext cx="11324236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Smedley Award - August 1 – September 30 2020</a:t>
            </a:r>
          </a:p>
        </p:txBody>
      </p:sp>
      <p:sp>
        <p:nvSpPr>
          <p:cNvPr id="357" name="Talk Up Toastmasters - February 1 – March 31 2021"/>
          <p:cNvSpPr txBox="1"/>
          <p:nvPr/>
        </p:nvSpPr>
        <p:spPr>
          <a:xfrm>
            <a:off x="3901300" y="9738376"/>
            <a:ext cx="1161886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Talk Up Toastmasters - February 1 – March 31 2021</a:t>
            </a:r>
          </a:p>
        </p:txBody>
      </p:sp>
      <p:sp>
        <p:nvSpPr>
          <p:cNvPr id="358" name="Beat the Clock - May 1 – June 30 2021"/>
          <p:cNvSpPr txBox="1"/>
          <p:nvPr/>
        </p:nvSpPr>
        <p:spPr>
          <a:xfrm>
            <a:off x="4797625" y="10706896"/>
            <a:ext cx="8719579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Beat the Clock - May 1 – June 30 2021</a:t>
            </a:r>
          </a:p>
        </p:txBody>
      </p:sp>
      <p:sp>
        <p:nvSpPr>
          <p:cNvPr id="359" name="Membership Building Program Windows:"/>
          <p:cNvSpPr txBox="1"/>
          <p:nvPr/>
        </p:nvSpPr>
        <p:spPr>
          <a:xfrm>
            <a:off x="1905159" y="7803478"/>
            <a:ext cx="1002073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124063"/>
                </a:solidFill>
                <a:latin typeface="Montserrat-Medium"/>
                <a:ea typeface="Montserrat-Medium"/>
                <a:cs typeface="Montserrat-Medium"/>
                <a:sym typeface="Montserrat-Medium"/>
              </a:defRPr>
            </a:lvl1pPr>
          </a:lstStyle>
          <a:p>
            <a:r>
              <a:rPr u="sng" dirty="0"/>
              <a:t>Membership Building Program Windows:</a:t>
            </a:r>
          </a:p>
        </p:txBody>
      </p:sp>
      <p:pic>
        <p:nvPicPr>
          <p:cNvPr id="20" name="Picture 8" descr="Hall Of Fame - Bronze">
            <a:extLst>
              <a:ext uri="{FF2B5EF4-FFF2-40B4-BE49-F238E27FC236}">
                <a16:creationId xmlns:a16="http://schemas.microsoft.com/office/drawing/2014/main" id="{C4D5DF22-862A-4D99-A7DB-2C2B9A2E7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8" b="37040"/>
          <a:stretch/>
        </p:blipFill>
        <p:spPr bwMode="auto">
          <a:xfrm>
            <a:off x="18268779" y="12682882"/>
            <a:ext cx="2172035" cy="34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316;p13">
            <a:extLst>
              <a:ext uri="{FF2B5EF4-FFF2-40B4-BE49-F238E27FC236}">
                <a16:creationId xmlns:a16="http://schemas.microsoft.com/office/drawing/2014/main" id="{0ADF1029-B1EB-475D-8647-5649BCC53AA5}"/>
              </a:ext>
            </a:extLst>
          </p:cNvPr>
          <p:cNvSpPr txBox="1">
            <a:spLocks/>
          </p:cNvSpPr>
          <p:nvPr/>
        </p:nvSpPr>
        <p:spPr>
          <a:xfrm>
            <a:off x="6087430" y="2176272"/>
            <a:ext cx="10225466" cy="1182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marL="0" marR="0" indent="0" algn="l" defTabSz="2438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1" i="0" u="none" strike="noStrike" cap="none" spc="0" baseline="0">
                <a:solidFill>
                  <a:srgbClr val="124063"/>
                </a:solidFill>
                <a:uFillTx/>
                <a:latin typeface="Poppins"/>
                <a:ea typeface="Poppins"/>
                <a:cs typeface="Poppins"/>
                <a:sym typeface="Poppins"/>
              </a:defRPr>
            </a:lvl1pPr>
            <a:lvl2pPr marL="0" marR="0" indent="457200" algn="ctr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2pPr>
            <a:lvl3pPr marL="0" marR="0" indent="914400" algn="ctr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3pPr>
            <a:lvl4pPr marL="0" marR="0" indent="1371600" algn="ctr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4pPr>
            <a:lvl5pPr marL="0" marR="0" indent="1828800" algn="ctr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5pPr>
            <a:lvl6pPr marL="0" marR="0" indent="2286000" algn="ctr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6pPr>
            <a:lvl7pPr marL="0" marR="0" indent="2743200" algn="ctr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7pPr>
            <a:lvl8pPr marL="0" marR="0" indent="3200400" algn="ctr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8pPr>
            <a:lvl9pPr marL="0" marR="0" indent="3657600" algn="ctr" defTabSz="24384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-8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nela Bold"/>
              </a:defRPr>
            </a:lvl9pPr>
          </a:lstStyle>
          <a:p>
            <a:pPr hangingPunct="1"/>
            <a:r>
              <a:rPr lang="en-US" dirty="0"/>
              <a:t>-   BUT HOW DO WE ACHIEVE IT?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46DD84-7111-4198-B309-87E00760381B}"/>
              </a:ext>
            </a:extLst>
          </p:cNvPr>
          <p:cNvSpPr/>
          <p:nvPr/>
        </p:nvSpPr>
        <p:spPr>
          <a:xfrm>
            <a:off x="18351518" y="13096784"/>
            <a:ext cx="1890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May 5, 2021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16;p13"/>
          <p:cNvSpPr txBox="1">
            <a:spLocks noGrp="1"/>
          </p:cNvSpPr>
          <p:nvPr>
            <p:ph type="title"/>
          </p:nvPr>
        </p:nvSpPr>
        <p:spPr>
          <a:xfrm>
            <a:off x="2070532" y="1073866"/>
            <a:ext cx="9566402" cy="2284801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124063"/>
                </a:solidFill>
              </a:defRPr>
            </a:lvl1pPr>
          </a:lstStyle>
          <a:p>
            <a:r>
              <a:t>TRAINING</a:t>
            </a:r>
          </a:p>
        </p:txBody>
      </p:sp>
      <p:sp>
        <p:nvSpPr>
          <p:cNvPr id="362" name="Google Shape;320;p13"/>
          <p:cNvSpPr txBox="1">
            <a:spLocks noGrp="1"/>
          </p:cNvSpPr>
          <p:nvPr>
            <p:ph type="sldNum" sz="quarter" idx="2"/>
          </p:nvPr>
        </p:nvSpPr>
        <p:spPr>
          <a:xfrm>
            <a:off x="23831199" y="12903499"/>
            <a:ext cx="263577" cy="5334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363" name="page7image52343168.png" descr="page7image5234316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2" y="3810000"/>
            <a:ext cx="17305869" cy="33867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A minimum of four club officer roles trained during each of the two training periods"/>
          <p:cNvSpPr txBox="1"/>
          <p:nvPr/>
        </p:nvSpPr>
        <p:spPr>
          <a:xfrm>
            <a:off x="1466247" y="4811942"/>
            <a:ext cx="19812877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rPr dirty="0"/>
              <a:t>A minimum of four club officer roles trained during each of the two training periods </a:t>
            </a:r>
            <a:endParaRPr sz="1200" dirty="0"/>
          </a:p>
        </p:txBody>
      </p:sp>
      <p:sp>
        <p:nvSpPr>
          <p:cNvPr id="365" name="Deadline to submit Super 7 Awards: 2nd TLI"/>
          <p:cNvSpPr txBox="1"/>
          <p:nvPr/>
        </p:nvSpPr>
        <p:spPr>
          <a:xfrm>
            <a:off x="15375294" y="12077484"/>
            <a:ext cx="8038326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900"/>
            </a:lvl1pPr>
          </a:lstStyle>
          <a:p>
            <a:r>
              <a:rPr dirty="0"/>
              <a:t>Deadline to submit Super 7 Awards: 2nd TLI</a:t>
            </a:r>
          </a:p>
        </p:txBody>
      </p:sp>
      <p:sp>
        <p:nvSpPr>
          <p:cNvPr id="366" name="Awarded to Clubs that have all 7 club officers trained in both…"/>
          <p:cNvSpPr txBox="1"/>
          <p:nvPr/>
        </p:nvSpPr>
        <p:spPr>
          <a:xfrm>
            <a:off x="2756384" y="7723724"/>
            <a:ext cx="14608166" cy="1241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Awarded to Clubs that have all 7 club officers trained in both </a:t>
            </a:r>
          </a:p>
          <a:p>
            <a:r>
              <a:rPr dirty="0"/>
              <a:t>terms TLI (District </a:t>
            </a:r>
            <a:r>
              <a:rPr lang="en-US" dirty="0"/>
              <a:t>organized</a:t>
            </a:r>
            <a:r>
              <a:rPr dirty="0"/>
              <a:t> Club Officers Training Program)</a:t>
            </a:r>
          </a:p>
        </p:txBody>
      </p:sp>
      <p:sp>
        <p:nvSpPr>
          <p:cNvPr id="367" name="Club should be of good standing as of Division Meet"/>
          <p:cNvSpPr txBox="1"/>
          <p:nvPr/>
        </p:nvSpPr>
        <p:spPr>
          <a:xfrm>
            <a:off x="2787880" y="9309751"/>
            <a:ext cx="12348617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Club should be of good standing as of Division Meet</a:t>
            </a:r>
          </a:p>
        </p:txBody>
      </p:sp>
      <p:sp>
        <p:nvSpPr>
          <p:cNvPr id="368" name="Awarded at : Respective Division Meets"/>
          <p:cNvSpPr txBox="1"/>
          <p:nvPr/>
        </p:nvSpPr>
        <p:spPr>
          <a:xfrm>
            <a:off x="2817293" y="10325896"/>
            <a:ext cx="928158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Awarded at : Respective Division Meets</a:t>
            </a:r>
          </a:p>
        </p:txBody>
      </p:sp>
      <p:sp>
        <p:nvSpPr>
          <p:cNvPr id="369" name="Super 7 Award - District 121"/>
          <p:cNvSpPr txBox="1"/>
          <p:nvPr/>
        </p:nvSpPr>
        <p:spPr>
          <a:xfrm>
            <a:off x="1466247" y="6986614"/>
            <a:ext cx="650541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124063"/>
                </a:solidFill>
                <a:latin typeface="Montserrat-Medium"/>
                <a:ea typeface="Montserrat-Medium"/>
                <a:cs typeface="Montserrat-Medium"/>
                <a:sym typeface="Montserrat-Medium"/>
              </a:defRPr>
            </a:lvl1pPr>
          </a:lstStyle>
          <a:p>
            <a:r>
              <a:rPr u="sng" dirty="0"/>
              <a:t>Super 7 Award - District 121</a:t>
            </a:r>
          </a:p>
        </p:txBody>
      </p:sp>
      <p:grpSp>
        <p:nvGrpSpPr>
          <p:cNvPr id="373" name="Group"/>
          <p:cNvGrpSpPr/>
          <p:nvPr/>
        </p:nvGrpSpPr>
        <p:grpSpPr>
          <a:xfrm>
            <a:off x="17905922" y="6111762"/>
            <a:ext cx="2977070" cy="2991105"/>
            <a:chOff x="0" y="0"/>
            <a:chExt cx="2977069" cy="2991103"/>
          </a:xfrm>
        </p:grpSpPr>
        <p:sp>
          <p:nvSpPr>
            <p:cNvPr id="370" name="Google Shape;4860;p53"/>
            <p:cNvSpPr/>
            <p:nvPr/>
          </p:nvSpPr>
          <p:spPr>
            <a:xfrm>
              <a:off x="610266" y="1629342"/>
              <a:ext cx="1749216" cy="1361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extrusionOk="0">
                  <a:moveTo>
                    <a:pt x="1188" y="0"/>
                  </a:moveTo>
                  <a:cubicBezTo>
                    <a:pt x="456" y="0"/>
                    <a:pt x="0" y="708"/>
                    <a:pt x="0" y="1536"/>
                  </a:cubicBezTo>
                  <a:cubicBezTo>
                    <a:pt x="0" y="2480"/>
                    <a:pt x="549" y="3072"/>
                    <a:pt x="1188" y="3072"/>
                  </a:cubicBezTo>
                  <a:lnTo>
                    <a:pt x="2562" y="3072"/>
                  </a:lnTo>
                  <a:lnTo>
                    <a:pt x="4849" y="20300"/>
                  </a:lnTo>
                  <a:cubicBezTo>
                    <a:pt x="4942" y="21008"/>
                    <a:pt x="5398" y="21600"/>
                    <a:pt x="5947" y="21600"/>
                  </a:cubicBezTo>
                  <a:lnTo>
                    <a:pt x="15557" y="21600"/>
                  </a:lnTo>
                  <a:cubicBezTo>
                    <a:pt x="16106" y="21600"/>
                    <a:pt x="16748" y="21008"/>
                    <a:pt x="16748" y="20300"/>
                  </a:cubicBezTo>
                  <a:lnTo>
                    <a:pt x="19038" y="3072"/>
                  </a:lnTo>
                  <a:lnTo>
                    <a:pt x="20409" y="3072"/>
                  </a:lnTo>
                  <a:cubicBezTo>
                    <a:pt x="21051" y="3072"/>
                    <a:pt x="21507" y="2360"/>
                    <a:pt x="21507" y="1536"/>
                  </a:cubicBezTo>
                  <a:cubicBezTo>
                    <a:pt x="21600" y="708"/>
                    <a:pt x="21051" y="0"/>
                    <a:pt x="20409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1" name="Google Shape;4861;p53"/>
            <p:cNvSpPr/>
            <p:nvPr/>
          </p:nvSpPr>
          <p:spPr>
            <a:xfrm>
              <a:off x="0" y="0"/>
              <a:ext cx="2977070" cy="144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extrusionOk="0">
                  <a:moveTo>
                    <a:pt x="646" y="0"/>
                  </a:moveTo>
                  <a:cubicBezTo>
                    <a:pt x="270" y="0"/>
                    <a:pt x="0" y="668"/>
                    <a:pt x="0" y="1559"/>
                  </a:cubicBezTo>
                  <a:lnTo>
                    <a:pt x="0" y="20041"/>
                  </a:lnTo>
                  <a:cubicBezTo>
                    <a:pt x="0" y="20819"/>
                    <a:pt x="323" y="21600"/>
                    <a:pt x="646" y="21600"/>
                  </a:cubicBezTo>
                  <a:lnTo>
                    <a:pt x="5279" y="21600"/>
                  </a:lnTo>
                  <a:cubicBezTo>
                    <a:pt x="5548" y="19483"/>
                    <a:pt x="6086" y="17479"/>
                    <a:pt x="6840" y="16143"/>
                  </a:cubicBezTo>
                  <a:cubicBezTo>
                    <a:pt x="6625" y="15140"/>
                    <a:pt x="6517" y="14027"/>
                    <a:pt x="6517" y="12804"/>
                  </a:cubicBezTo>
                  <a:cubicBezTo>
                    <a:pt x="6517" y="7906"/>
                    <a:pt x="8403" y="4008"/>
                    <a:pt x="10773" y="4008"/>
                  </a:cubicBezTo>
                  <a:cubicBezTo>
                    <a:pt x="13089" y="4008"/>
                    <a:pt x="14975" y="7906"/>
                    <a:pt x="14975" y="12804"/>
                  </a:cubicBezTo>
                  <a:cubicBezTo>
                    <a:pt x="14975" y="13917"/>
                    <a:pt x="14867" y="15030"/>
                    <a:pt x="14652" y="16143"/>
                  </a:cubicBezTo>
                  <a:cubicBezTo>
                    <a:pt x="15406" y="17702"/>
                    <a:pt x="15944" y="19483"/>
                    <a:pt x="16213" y="21600"/>
                  </a:cubicBezTo>
                  <a:lnTo>
                    <a:pt x="20846" y="21600"/>
                  </a:lnTo>
                  <a:cubicBezTo>
                    <a:pt x="21277" y="21600"/>
                    <a:pt x="21545" y="20819"/>
                    <a:pt x="21545" y="20041"/>
                  </a:cubicBezTo>
                  <a:lnTo>
                    <a:pt x="21545" y="1559"/>
                  </a:lnTo>
                  <a:cubicBezTo>
                    <a:pt x="21600" y="668"/>
                    <a:pt x="21277" y="0"/>
                    <a:pt x="20899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2" name="Google Shape;4862;p53"/>
            <p:cNvSpPr/>
            <p:nvPr/>
          </p:nvSpPr>
          <p:spPr>
            <a:xfrm>
              <a:off x="937600" y="453919"/>
              <a:ext cx="1108589" cy="974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74" y="0"/>
                  </a:moveTo>
                  <a:cubicBezTo>
                    <a:pt x="6668" y="0"/>
                    <a:pt x="3189" y="3957"/>
                    <a:pt x="3189" y="8735"/>
                  </a:cubicBezTo>
                  <a:cubicBezTo>
                    <a:pt x="3189" y="10881"/>
                    <a:pt x="3911" y="13022"/>
                    <a:pt x="5365" y="14676"/>
                  </a:cubicBezTo>
                  <a:cubicBezTo>
                    <a:pt x="2752" y="16324"/>
                    <a:pt x="870" y="18795"/>
                    <a:pt x="0" y="21600"/>
                  </a:cubicBezTo>
                  <a:lnTo>
                    <a:pt x="21600" y="21600"/>
                  </a:lnTo>
                  <a:cubicBezTo>
                    <a:pt x="20588" y="18632"/>
                    <a:pt x="18701" y="16157"/>
                    <a:pt x="16235" y="14676"/>
                  </a:cubicBezTo>
                  <a:cubicBezTo>
                    <a:pt x="17541" y="13022"/>
                    <a:pt x="18411" y="10881"/>
                    <a:pt x="18411" y="8735"/>
                  </a:cubicBezTo>
                  <a:cubicBezTo>
                    <a:pt x="18411" y="3957"/>
                    <a:pt x="15075" y="0"/>
                    <a:pt x="10874" y="0"/>
                  </a:cubicBezTo>
                  <a:close/>
                </a:path>
              </a:pathLst>
            </a:custGeom>
            <a:solidFill>
              <a:srgbClr val="12406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15" name="Picture 8" descr="Hall Of Fame - Bronze">
            <a:extLst>
              <a:ext uri="{FF2B5EF4-FFF2-40B4-BE49-F238E27FC236}">
                <a16:creationId xmlns:a16="http://schemas.microsoft.com/office/drawing/2014/main" id="{42D04A16-2FD1-498F-9485-05A9B50E1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8" b="37040"/>
          <a:stretch/>
        </p:blipFill>
        <p:spPr bwMode="auto">
          <a:xfrm>
            <a:off x="18268779" y="12682882"/>
            <a:ext cx="2172035" cy="34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252831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700" b="0" i="0" u="none" strike="noStrike" cap="none" spc="0" normalizeH="0" baseline="0">
            <a:ln>
              <a:noFill/>
            </a:ln>
            <a:solidFill>
              <a:srgbClr val="252831"/>
            </a:solidFill>
            <a:effectLst/>
            <a:uFillTx/>
            <a:latin typeface="Montserrat-Regular"/>
            <a:ea typeface="Montserrat-Regular"/>
            <a:cs typeface="Montserrat-Regular"/>
            <a:sym typeface="Montserrat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700" b="0" i="0" u="none" strike="noStrike" cap="none" spc="0" normalizeH="0" baseline="0">
            <a:ln>
              <a:noFill/>
            </a:ln>
            <a:solidFill>
              <a:srgbClr val="252831"/>
            </a:solidFill>
            <a:effectLst/>
            <a:uFillTx/>
            <a:latin typeface="Montserrat-Regular"/>
            <a:ea typeface="Montserrat-Regular"/>
            <a:cs typeface="Montserrat-Regular"/>
            <a:sym typeface="Montserrat-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722</Words>
  <Application>Microsoft Office PowerPoint</Application>
  <PresentationFormat>Custom</PresentationFormat>
  <Paragraphs>119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Arial</vt:lpstr>
      <vt:lpstr>Canela Bold</vt:lpstr>
      <vt:lpstr>Canela Deck Regular</vt:lpstr>
      <vt:lpstr>Canela Regular</vt:lpstr>
      <vt:lpstr>Canela Text Regular</vt:lpstr>
      <vt:lpstr>Graphik</vt:lpstr>
      <vt:lpstr>Graphik Medium</vt:lpstr>
      <vt:lpstr>Graphik Semibold</vt:lpstr>
      <vt:lpstr>Helvetica Neue</vt:lpstr>
      <vt:lpstr>Montserrat-Bold</vt:lpstr>
      <vt:lpstr>Montserrat-Light</vt:lpstr>
      <vt:lpstr>Montserrat-Medium</vt:lpstr>
      <vt:lpstr>Montserrat-Regular</vt:lpstr>
      <vt:lpstr>Montserrat-SemiBold</vt:lpstr>
      <vt:lpstr>Poppins</vt:lpstr>
      <vt:lpstr>23_ClassicWhite</vt:lpstr>
      <vt:lpstr>DISTINGUISHED CLUB PROGRAM &amp; CLUB SUCCESS PLAN</vt:lpstr>
      <vt:lpstr>1. DISTINGUISHED CLUB PROGRAM</vt:lpstr>
      <vt:lpstr>WHAT IS THE DISTINGUISHED CLUB PROGRAM?</vt:lpstr>
      <vt:lpstr>DISTINGUISHED CLUB PROGRAM – WHY?</vt:lpstr>
      <vt:lpstr>HOW TO NAVIGATE TO DCP REPORT? </vt:lpstr>
      <vt:lpstr>DCP AT A GLANCE</vt:lpstr>
      <vt:lpstr>EDUCATION</vt:lpstr>
      <vt:lpstr>MEMBERSHIP</vt:lpstr>
      <vt:lpstr>TRAINING</vt:lpstr>
      <vt:lpstr>ADMINISTRATION</vt:lpstr>
      <vt:lpstr>2. CLUB SUCCESS PLAN</vt:lpstr>
      <vt:lpstr>WHAT IS THE CLUB SUCCESS PLAN?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DISTINGUISHED CLUB PROGRAM &amp; CLUB SUCCESS PLAN</dc:title>
  <dc:creator>Gupta, Vaibhav</dc:creator>
  <cp:lastModifiedBy>Gupta, Vaibhav</cp:lastModifiedBy>
  <cp:revision>29</cp:revision>
  <dcterms:created xsi:type="dcterms:W3CDTF">2021-01-16T11:42:09Z</dcterms:created>
  <dcterms:modified xsi:type="dcterms:W3CDTF">2021-07-22T14:25:45Z</dcterms:modified>
</cp:coreProperties>
</file>